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251118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l" defTabSz="3251118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l" defTabSz="3251118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l" defTabSz="3251118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l" defTabSz="3251118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l" defTabSz="3251118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l" defTabSz="3251118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l" defTabSz="3251118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l" defTabSz="3251118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.miranda" initials="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B3B3B"/>
    <a:srgbClr val="005C00"/>
    <a:srgbClr val="D9E400"/>
    <a:srgbClr val="400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9" autoAdjust="0"/>
    <p:restoredTop sz="93238" autoAdjust="0"/>
  </p:normalViewPr>
  <p:slideViewPr>
    <p:cSldViewPr snapToGrid="0" snapToObjects="1">
      <p:cViewPr varScale="1">
        <p:scale>
          <a:sx n="27" d="100"/>
          <a:sy n="27" d="100"/>
        </p:scale>
        <p:origin x="912" y="1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80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652"/>
    </p:cViewPr>
  </p:sorterViewPr>
  <p:notesViewPr>
    <p:cSldViewPr snapToGrid="0" snapToObjects="1">
      <p:cViewPr varScale="1">
        <p:scale>
          <a:sx n="97" d="100"/>
          <a:sy n="97" d="100"/>
        </p:scale>
        <p:origin x="9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20152589297663E-2"/>
          <c:y val="4.9745185007933589E-2"/>
          <c:w val="0.96287988634877697"/>
          <c:h val="0.86264346696520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Agendamentos</c:v>
                </c:pt>
                <c:pt idx="1">
                  <c:v>Comparecimentos</c:v>
                </c:pt>
                <c:pt idx="2">
                  <c:v>Contratos Orto</c:v>
                </c:pt>
                <c:pt idx="3">
                  <c:v>GOU Black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360</c:v>
                </c:pt>
                <c:pt idx="1">
                  <c:v>144</c:v>
                </c:pt>
                <c:pt idx="2">
                  <c:v>35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D-431D-B208-390BA232B16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4.1666666666666571E-3"/>
                  <c:y val="6.46874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9D-431D-B208-390BA232B166}"/>
                </c:ext>
              </c:extLst>
            </c:dLbl>
            <c:dLbl>
              <c:idx val="1"/>
              <c:layout>
                <c:manualLayout>
                  <c:x val="8.3333333333332951E-3"/>
                  <c:y val="6.46874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9D-431D-B208-390BA232B166}"/>
                </c:ext>
              </c:extLst>
            </c:dLbl>
            <c:dLbl>
              <c:idx val="2"/>
              <c:layout>
                <c:manualLayout>
                  <c:x val="-1.553117783135245E-16"/>
                  <c:y val="3.07488616749372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9D-431D-B208-390BA232B166}"/>
                </c:ext>
              </c:extLst>
            </c:dLbl>
            <c:dLbl>
              <c:idx val="3"/>
              <c:layout>
                <c:manualLayout>
                  <c:x val="8.314278414741914E-3"/>
                  <c:y val="1.64436112946418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5F-454F-802A-C820B103C4F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Plan1!$A$2:$A$5</c:f>
              <c:strCache>
                <c:ptCount val="4"/>
                <c:pt idx="0">
                  <c:v>Agendamentos</c:v>
                </c:pt>
                <c:pt idx="1">
                  <c:v>Comparecimentos</c:v>
                </c:pt>
                <c:pt idx="2">
                  <c:v>Contratos Orto</c:v>
                </c:pt>
                <c:pt idx="3">
                  <c:v>GOU Black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310</c:v>
                </c:pt>
                <c:pt idx="1">
                  <c:v>71</c:v>
                </c:pt>
                <c:pt idx="2">
                  <c:v>35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9D-431D-B208-390BA232B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48224"/>
        <c:axId val="122331136"/>
      </c:barChart>
      <c:catAx>
        <c:axId val="12094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331136"/>
        <c:crosses val="autoZero"/>
        <c:auto val="1"/>
        <c:lblAlgn val="ctr"/>
        <c:lblOffset val="100"/>
        <c:noMultiLvlLbl val="0"/>
      </c:catAx>
      <c:valAx>
        <c:axId val="12233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94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376578824445244"/>
          <c:y val="8.7715564706545207E-2"/>
          <c:w val="0.37923788841803785"/>
          <c:h val="0.16479464052488438"/>
        </c:manualLayout>
      </c:layout>
      <c:overlay val="0"/>
      <c:txPr>
        <a:bodyPr/>
        <a:lstStyle/>
        <a:p>
          <a:pPr>
            <a:defRPr sz="3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2400">
          <a:solidFill>
            <a:srgbClr val="FFFFFF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323216157769191"/>
          <c:w val="1"/>
          <c:h val="0.7602858947153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Meta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9536716553065409E-2"/>
                  <c:y val="-2.4738116841047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82-4C77-8335-E6F9D936B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Contratos fechados</c:v>
                </c:pt>
                <c:pt idx="1">
                  <c:v>Pagos dentro do mês</c:v>
                </c:pt>
              </c:strCache>
            </c:strRef>
          </c:cat>
          <c:val>
            <c:numRef>
              <c:f>Planilha1!$B$2:$B$3</c:f>
              <c:numCache>
                <c:formatCode>"R$"\ #,##0.00</c:formatCode>
                <c:ptCount val="2"/>
                <c:pt idx="1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0-43FF-AB5C-DFD164E9082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B0-43FF-AB5C-DFD164E9082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1B0-43FF-AB5C-DFD164E90820}"/>
              </c:ext>
            </c:extLst>
          </c:dPt>
          <c:dLbls>
            <c:dLbl>
              <c:idx val="1"/>
              <c:layout>
                <c:manualLayout>
                  <c:x val="2.4897172376736408E-2"/>
                  <c:y val="-2.9685740209257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B0-43FF-AB5C-DFD164E908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Contratos fechados</c:v>
                </c:pt>
                <c:pt idx="1">
                  <c:v>Pagos dentro do mês</c:v>
                </c:pt>
              </c:strCache>
            </c:strRef>
          </c:cat>
          <c:val>
            <c:numRef>
              <c:f>Planilha1!$C$2:$C$3</c:f>
              <c:numCache>
                <c:formatCode>_("R$"* #,##0.00_);_("R$"* \(#,##0.00\);_("R$"* "-"??_);_(@_)</c:formatCode>
                <c:ptCount val="2"/>
                <c:pt idx="0">
                  <c:v>213915.5</c:v>
                </c:pt>
                <c:pt idx="1">
                  <c:v>51256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0-43FF-AB5C-DFD164E90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88192"/>
        <c:axId val="122332864"/>
      </c:barChart>
      <c:catAx>
        <c:axId val="1212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332864"/>
        <c:crosses val="autoZero"/>
        <c:auto val="1"/>
        <c:lblAlgn val="ctr"/>
        <c:lblOffset val="100"/>
        <c:noMultiLvlLbl val="0"/>
      </c:catAx>
      <c:valAx>
        <c:axId val="122332864"/>
        <c:scaling>
          <c:orientation val="minMax"/>
        </c:scaling>
        <c:delete val="1"/>
        <c:axPos val="l"/>
        <c:numFmt formatCode="&quot;R$&quot;\ #,##0.00" sourceLinked="1"/>
        <c:majorTickMark val="none"/>
        <c:minorTickMark val="none"/>
        <c:tickLblPos val="nextTo"/>
        <c:crossAx val="12128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01799347030957"/>
          <c:y val="5.0256750486678617E-2"/>
          <c:w val="0.30898200652969043"/>
          <c:h val="0.19399378001931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rgbClr val="FFFFFF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 por Indicação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B1-4CD2-9849-7AF23B6FB0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03-4018-A3A4-B6ACF5A47E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Meta</c:v>
                </c:pt>
                <c:pt idx="1">
                  <c:v>Realizado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30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3-4018-A3A4-B6ACF5A47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54953778213174E-2"/>
          <c:y val="0.14716114492312987"/>
          <c:w val="0.87693478412987191"/>
          <c:h val="0.76571777578018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Referência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Cancelamento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7-46E4-B194-F7CDD7DD6B0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Cancelamento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7-46E4-B194-F7CDD7DD6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26592"/>
        <c:axId val="123113984"/>
      </c:barChart>
      <c:catAx>
        <c:axId val="12292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113984"/>
        <c:crosses val="autoZero"/>
        <c:auto val="1"/>
        <c:lblAlgn val="ctr"/>
        <c:lblOffset val="100"/>
        <c:noMultiLvlLbl val="0"/>
      </c:catAx>
      <c:valAx>
        <c:axId val="123113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926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193070230681303"/>
          <c:y val="0"/>
          <c:w val="0.49258146226473698"/>
          <c:h val="0.138000523297016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3600">
          <a:solidFill>
            <a:srgbClr val="FFFFFF"/>
          </a:solidFill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646038385826775E-2"/>
          <c:y val="0.11375399152596016"/>
          <c:w val="0.936353961614173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Meta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4E3-4CD6-80AD-F448BE51E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Resgates</c:v>
                </c:pt>
              </c:strCache>
            </c:strRef>
          </c:cat>
          <c:val>
            <c:numRef>
              <c:f>Planilha1!$B$2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E-4DE9-A54D-FFA742779EF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A9E-4DE9-A54D-FFA742779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Resgates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9E-4DE9-A54D-FFA742779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3884032"/>
        <c:axId val="123115712"/>
      </c:barChart>
      <c:catAx>
        <c:axId val="12388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15712"/>
        <c:crosses val="autoZero"/>
        <c:auto val="1"/>
        <c:lblAlgn val="ctr"/>
        <c:lblOffset val="100"/>
        <c:noMultiLvlLbl val="0"/>
      </c:catAx>
      <c:valAx>
        <c:axId val="12311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884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9295300196850393"/>
          <c:y val="5.6249996539739389E-2"/>
          <c:w val="0.20628149606299212"/>
          <c:h val="0.17804046640991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rgbClr val="FFFFFF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33639064347727E-2"/>
          <c:y val="0.19169455075302502"/>
          <c:w val="0.87693478412987191"/>
          <c:h val="0.76571777578018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>
                    <a:solidFill>
                      <a:srgbClr val="FFFFF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</c:f>
              <c:strCache>
                <c:ptCount val="1"/>
                <c:pt idx="0">
                  <c:v>Inadimplência</c:v>
                </c:pt>
              </c:strCache>
            </c:strRef>
          </c:cat>
          <c:val>
            <c:numRef>
              <c:f>Plan1!$B$2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7-46E4-B194-F7CDD7DD6B0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30 dias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DF6-4C87-831A-510E6826C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>
                    <a:solidFill>
                      <a:srgbClr val="FFFFF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</c:f>
              <c:strCache>
                <c:ptCount val="1"/>
                <c:pt idx="0">
                  <c:v>Inadimplência</c:v>
                </c:pt>
              </c:strCache>
            </c:strRef>
          </c:cat>
          <c:val>
            <c:numRef>
              <c:f>Plan1!$C$2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7-46E4-B194-F7CDD7DD6B0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31 a 89 dias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DF6-4C87-831A-510E6826C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>
                    <a:solidFill>
                      <a:srgbClr val="FFFFF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</c:f>
              <c:strCache>
                <c:ptCount val="1"/>
                <c:pt idx="0">
                  <c:v>Inadimplência</c:v>
                </c:pt>
              </c:strCache>
            </c:strRef>
          </c:cat>
          <c:val>
            <c:numRef>
              <c:f>Plan1!$D$2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D-4243-B9EE-3342B67F2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11776"/>
        <c:axId val="60872320"/>
      </c:barChart>
      <c:catAx>
        <c:axId val="12481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pt-BR"/>
          </a:p>
        </c:txPr>
        <c:crossAx val="60872320"/>
        <c:crosses val="autoZero"/>
        <c:auto val="1"/>
        <c:lblAlgn val="ctr"/>
        <c:lblOffset val="100"/>
        <c:noMultiLvlLbl val="0"/>
      </c:catAx>
      <c:valAx>
        <c:axId val="608723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481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073663868939464"/>
          <c:y val="1.0478448430563572E-2"/>
          <c:w val="0.57400073084070002"/>
          <c:h val="0.11789285827733482"/>
        </c:manualLayout>
      </c:layout>
      <c:overlay val="0"/>
      <c:txPr>
        <a:bodyPr/>
        <a:lstStyle/>
        <a:p>
          <a:pPr>
            <a:defRPr sz="4000">
              <a:solidFill>
                <a:srgbClr val="FFFFFF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600" dirty="0">
                <a:solidFill>
                  <a:srgbClr val="FFFFFF"/>
                </a:solidFill>
              </a:rPr>
              <a:t>Faturamento</a:t>
            </a:r>
            <a:endParaRPr lang="pt-BR" dirty="0">
              <a:solidFill>
                <a:srgbClr val="FFFFFF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Faturamento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Planilha1!$A$2:$A$18</c:f>
              <c:strCache>
                <c:ptCount val="17"/>
                <c:pt idx="0">
                  <c:v>Janeiro 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 </c:v>
                </c:pt>
                <c:pt idx="10">
                  <c:v>Novembro </c:v>
                </c:pt>
                <c:pt idx="11">
                  <c:v>Dezembro </c:v>
                </c:pt>
                <c:pt idx="12">
                  <c:v>Janeiro </c:v>
                </c:pt>
                <c:pt idx="13">
                  <c:v>Fevereiro</c:v>
                </c:pt>
                <c:pt idx="14">
                  <c:v>Março</c:v>
                </c:pt>
                <c:pt idx="15">
                  <c:v>Abril</c:v>
                </c:pt>
                <c:pt idx="16">
                  <c:v>Maio</c:v>
                </c:pt>
              </c:strCache>
            </c:strRef>
          </c:cat>
          <c:val>
            <c:numRef>
              <c:f>Planilha1!$B$2:$B$18</c:f>
              <c:numCache>
                <c:formatCode>"R$"\ #,##0.00</c:formatCode>
                <c:ptCount val="17"/>
                <c:pt idx="0">
                  <c:v>63891</c:v>
                </c:pt>
                <c:pt idx="1">
                  <c:v>70873</c:v>
                </c:pt>
                <c:pt idx="2">
                  <c:v>64734</c:v>
                </c:pt>
                <c:pt idx="3">
                  <c:v>65059</c:v>
                </c:pt>
                <c:pt idx="4">
                  <c:v>71344.27</c:v>
                </c:pt>
                <c:pt idx="5">
                  <c:v>63946</c:v>
                </c:pt>
                <c:pt idx="6" formatCode="&quot;R$&quot;#,##0.00_);[Red]\(&quot;R$&quot;#,##0.00\)">
                  <c:v>72845</c:v>
                </c:pt>
                <c:pt idx="7">
                  <c:v>79453</c:v>
                </c:pt>
                <c:pt idx="8">
                  <c:v>88017</c:v>
                </c:pt>
                <c:pt idx="9">
                  <c:v>76486</c:v>
                </c:pt>
                <c:pt idx="10">
                  <c:v>77080</c:v>
                </c:pt>
                <c:pt idx="11">
                  <c:v>61382.9</c:v>
                </c:pt>
                <c:pt idx="12">
                  <c:v>100239.9</c:v>
                </c:pt>
                <c:pt idx="13">
                  <c:v>79650</c:v>
                </c:pt>
                <c:pt idx="14">
                  <c:v>90288</c:v>
                </c:pt>
                <c:pt idx="15">
                  <c:v>80429</c:v>
                </c:pt>
                <c:pt idx="16">
                  <c:v>90629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5-4D00-9AD8-206FF589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1241984"/>
        <c:axId val="132023424"/>
      </c:barChart>
      <c:catAx>
        <c:axId val="13124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023424"/>
        <c:crosses val="autoZero"/>
        <c:auto val="1"/>
        <c:lblAlgn val="ctr"/>
        <c:lblOffset val="100"/>
        <c:noMultiLvlLbl val="0"/>
      </c:catAx>
      <c:valAx>
        <c:axId val="132023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out"/>
        <c:minorTickMark val="none"/>
        <c:tickLblPos val="nextTo"/>
        <c:crossAx val="13124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742661-C9E0-F042-8AAE-8E860FF801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7D5C-6289-D140-A57D-6EEFC3B596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C7FA0-DFEC-8E4F-889E-7B415D45552A}" type="datetimeFigureOut">
              <a:t>19/06/2023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BEB55-1AC9-9149-984A-7916FA127F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BDFB0-2898-414A-A056-EFF5E82DC9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3FC6-F978-BA44-9722-B747D9C7519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9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4166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A3CFC-3DCB-488E-B512-C7B45195017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10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A3CFC-3DCB-488E-B512-C7B45195017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90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2645879" y="720640"/>
            <a:ext cx="5702301" cy="6375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70352" y="7300068"/>
            <a:ext cx="7766550" cy="615553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98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4383996" cy="13715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70352" y="7300068"/>
            <a:ext cx="7766550" cy="615553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25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104775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34601" y="7080198"/>
            <a:ext cx="5702301" cy="6375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defRPr sz="40000">
                <a:solidFill>
                  <a:schemeClr val="accent3">
                    <a:hueOff val="9471896"/>
                    <a:satOff val="27260"/>
                    <a:lumOff val="-7073"/>
                  </a:schemeClr>
                </a:solidFill>
                <a:latin typeface="+mn-lt"/>
                <a:ea typeface="+mn-ea"/>
                <a:cs typeface="+mn-cs"/>
                <a:sym typeface="Questrial Regular"/>
              </a:defRPr>
            </a:lvl1pPr>
          </a:lstStyle>
          <a:p>
            <a:fld id="{86CB4B4D-7CA3-9044-876B-883B54F8677D}" type="slidenum">
              <a:r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6" r:id="rId3"/>
    <p:sldLayoutId id="2147483697" r:id="rId4"/>
  </p:sldLayoutIdLst>
  <p:transition spd="med"/>
  <p:txStyles>
    <p:titleStyle>
      <a:lvl1pPr marL="0" marR="0" indent="0" algn="l" defTabSz="3251118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-600" baseline="0">
          <a:solidFill>
            <a:schemeClr val="accent3">
              <a:hueOff val="9471896"/>
              <a:satOff val="27260"/>
              <a:lumOff val="-7073"/>
            </a:schemeClr>
          </a:solidFill>
          <a:uFillTx/>
          <a:latin typeface="+mn-lt"/>
          <a:ea typeface="+mn-ea"/>
          <a:cs typeface="+mn-cs"/>
          <a:sym typeface="Questrial Regular"/>
        </a:defRPr>
      </a:lvl1pPr>
      <a:lvl2pPr marL="0" marR="0" indent="457200" algn="l" defTabSz="3251118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-600" baseline="0">
          <a:solidFill>
            <a:schemeClr val="accent3">
              <a:hueOff val="9471896"/>
              <a:satOff val="27260"/>
              <a:lumOff val="-7073"/>
            </a:schemeClr>
          </a:solidFill>
          <a:uFillTx/>
          <a:latin typeface="+mn-lt"/>
          <a:ea typeface="+mn-ea"/>
          <a:cs typeface="+mn-cs"/>
          <a:sym typeface="Questrial Regular"/>
        </a:defRPr>
      </a:lvl2pPr>
      <a:lvl3pPr marL="0" marR="0" indent="914400" algn="l" defTabSz="3251118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-600" baseline="0">
          <a:solidFill>
            <a:schemeClr val="accent3">
              <a:hueOff val="9471896"/>
              <a:satOff val="27260"/>
              <a:lumOff val="-7073"/>
            </a:schemeClr>
          </a:solidFill>
          <a:uFillTx/>
          <a:latin typeface="+mn-lt"/>
          <a:ea typeface="+mn-ea"/>
          <a:cs typeface="+mn-cs"/>
          <a:sym typeface="Questrial Regular"/>
        </a:defRPr>
      </a:lvl3pPr>
      <a:lvl4pPr marL="0" marR="0" indent="1371600" algn="l" defTabSz="3251118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-600" baseline="0">
          <a:solidFill>
            <a:schemeClr val="accent3">
              <a:hueOff val="9471896"/>
              <a:satOff val="27260"/>
              <a:lumOff val="-7073"/>
            </a:schemeClr>
          </a:solidFill>
          <a:uFillTx/>
          <a:latin typeface="+mn-lt"/>
          <a:ea typeface="+mn-ea"/>
          <a:cs typeface="+mn-cs"/>
          <a:sym typeface="Questrial Regular"/>
        </a:defRPr>
      </a:lvl4pPr>
      <a:lvl5pPr marL="0" marR="0" indent="1828800" algn="l" defTabSz="3251118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-600" baseline="0">
          <a:solidFill>
            <a:schemeClr val="accent3">
              <a:hueOff val="9471896"/>
              <a:satOff val="27260"/>
              <a:lumOff val="-7073"/>
            </a:schemeClr>
          </a:solidFill>
          <a:uFillTx/>
          <a:latin typeface="+mn-lt"/>
          <a:ea typeface="+mn-ea"/>
          <a:cs typeface="+mn-cs"/>
          <a:sym typeface="Questrial Regular"/>
        </a:defRPr>
      </a:lvl5pPr>
      <a:lvl6pPr marL="0" marR="0" indent="2286000" algn="l" defTabSz="3251118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-600" baseline="0">
          <a:solidFill>
            <a:schemeClr val="accent3">
              <a:hueOff val="9471896"/>
              <a:satOff val="27260"/>
              <a:lumOff val="-7073"/>
            </a:schemeClr>
          </a:solidFill>
          <a:uFillTx/>
          <a:latin typeface="+mn-lt"/>
          <a:ea typeface="+mn-ea"/>
          <a:cs typeface="+mn-cs"/>
          <a:sym typeface="Questrial Regular"/>
        </a:defRPr>
      </a:lvl6pPr>
      <a:lvl7pPr marL="0" marR="0" indent="2743200" algn="l" defTabSz="3251118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-600" baseline="0">
          <a:solidFill>
            <a:schemeClr val="accent3">
              <a:hueOff val="9471896"/>
              <a:satOff val="27260"/>
              <a:lumOff val="-7073"/>
            </a:schemeClr>
          </a:solidFill>
          <a:uFillTx/>
          <a:latin typeface="+mn-lt"/>
          <a:ea typeface="+mn-ea"/>
          <a:cs typeface="+mn-cs"/>
          <a:sym typeface="Questrial Regular"/>
        </a:defRPr>
      </a:lvl7pPr>
      <a:lvl8pPr marL="0" marR="0" indent="3200400" algn="l" defTabSz="3251118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-600" baseline="0">
          <a:solidFill>
            <a:schemeClr val="accent3">
              <a:hueOff val="9471896"/>
              <a:satOff val="27260"/>
              <a:lumOff val="-7073"/>
            </a:schemeClr>
          </a:solidFill>
          <a:uFillTx/>
          <a:latin typeface="+mn-lt"/>
          <a:ea typeface="+mn-ea"/>
          <a:cs typeface="+mn-cs"/>
          <a:sym typeface="Questrial Regular"/>
        </a:defRPr>
      </a:lvl8pPr>
      <a:lvl9pPr marL="0" marR="0" indent="3657600" algn="l" defTabSz="3251118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-600" baseline="0">
          <a:solidFill>
            <a:schemeClr val="accent3">
              <a:hueOff val="9471896"/>
              <a:satOff val="27260"/>
              <a:lumOff val="-7073"/>
            </a:schemeClr>
          </a:solidFill>
          <a:uFillTx/>
          <a:latin typeface="+mn-lt"/>
          <a:ea typeface="+mn-ea"/>
          <a:cs typeface="+mn-cs"/>
          <a:sym typeface="Questrial Regular"/>
        </a:defRPr>
      </a:lvl9pPr>
    </p:titleStyle>
    <p:bodyStyle>
      <a:lvl1pPr marL="965200" marR="0" indent="-965200" algn="l" defTabSz="325111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Lato Bold"/>
          <a:ea typeface="Lato Bold"/>
          <a:cs typeface="Lato Bold"/>
          <a:sym typeface="Lato Bold"/>
        </a:defRPr>
      </a:lvl1pPr>
      <a:lvl2pPr marL="1574800" marR="0" indent="-965200" algn="l" defTabSz="325111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Lato Bold"/>
          <a:ea typeface="Lato Bold"/>
          <a:cs typeface="Lato Bold"/>
          <a:sym typeface="Lato Bold"/>
        </a:defRPr>
      </a:lvl2pPr>
      <a:lvl3pPr marL="2184400" marR="0" indent="-965200" algn="l" defTabSz="325111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Lato Bold"/>
          <a:ea typeface="Lato Bold"/>
          <a:cs typeface="Lato Bold"/>
          <a:sym typeface="Lato Bold"/>
        </a:defRPr>
      </a:lvl3pPr>
      <a:lvl4pPr marL="2794000" marR="0" indent="-965200" algn="l" defTabSz="325111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Lato Bold"/>
          <a:ea typeface="Lato Bold"/>
          <a:cs typeface="Lato Bold"/>
          <a:sym typeface="Lato Bold"/>
        </a:defRPr>
      </a:lvl4pPr>
      <a:lvl5pPr marL="3403600" marR="0" indent="-965200" algn="l" defTabSz="325111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Lato Bold"/>
          <a:ea typeface="Lato Bold"/>
          <a:cs typeface="Lato Bold"/>
          <a:sym typeface="Lato Bold"/>
        </a:defRPr>
      </a:lvl5pPr>
      <a:lvl6pPr marL="4013200" marR="0" indent="-965200" algn="l" defTabSz="325111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Lato Bold"/>
          <a:ea typeface="Lato Bold"/>
          <a:cs typeface="Lato Bold"/>
          <a:sym typeface="Lato Bold"/>
        </a:defRPr>
      </a:lvl6pPr>
      <a:lvl7pPr marL="4622800" marR="0" indent="-965200" algn="l" defTabSz="325111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Lato Bold"/>
          <a:ea typeface="Lato Bold"/>
          <a:cs typeface="Lato Bold"/>
          <a:sym typeface="Lato Bold"/>
        </a:defRPr>
      </a:lvl7pPr>
      <a:lvl8pPr marL="5232400" marR="0" indent="-965200" algn="l" defTabSz="325111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Lato Bold"/>
          <a:ea typeface="Lato Bold"/>
          <a:cs typeface="Lato Bold"/>
          <a:sym typeface="Lato Bold"/>
        </a:defRPr>
      </a:lvl8pPr>
      <a:lvl9pPr marL="5842000" marR="0" indent="-965200" algn="l" defTabSz="325111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Lato Bold"/>
          <a:ea typeface="Lato Bold"/>
          <a:cs typeface="Lato Bold"/>
          <a:sym typeface="Lato Bol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Questrial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Questrial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Questrial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Questrial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Questrial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Questrial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Questrial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Questrial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Questrial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svgsilh.com/pt/image/30778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24383998" cy="13716000"/>
            <a:chOff x="0" y="0"/>
            <a:chExt cx="12191999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911811"/>
              <a:ext cx="6822879" cy="863600"/>
            </a:xfrm>
            <a:custGeom>
              <a:avLst/>
              <a:gdLst/>
              <a:ahLst/>
              <a:cxnLst/>
              <a:rect l="l" t="t" r="r" b="b"/>
              <a:pathLst>
                <a:path w="6808470" h="863600">
                  <a:moveTo>
                    <a:pt x="6808470" y="0"/>
                  </a:moveTo>
                  <a:lnTo>
                    <a:pt x="0" y="0"/>
                  </a:lnTo>
                  <a:lnTo>
                    <a:pt x="0" y="863587"/>
                  </a:lnTo>
                  <a:lnTo>
                    <a:pt x="6808470" y="863587"/>
                  </a:lnTo>
                  <a:lnTo>
                    <a:pt x="6808470" y="0"/>
                  </a:lnTo>
                  <a:close/>
                </a:path>
              </a:pathLst>
            </a:custGeom>
            <a:solidFill>
              <a:srgbClr val="17532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5649" y="9944251"/>
            <a:ext cx="12980670" cy="13798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lang="pt-BR" sz="8800" spc="-10" dirty="0">
                <a:solidFill>
                  <a:srgbClr val="FFFFFF"/>
                </a:solidFill>
                <a:latin typeface="Calibri"/>
                <a:cs typeface="Calibri"/>
              </a:rPr>
              <a:t>GESTÃO PARTICIPATIVA</a:t>
            </a:r>
            <a:endParaRPr sz="8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451" y="7958686"/>
            <a:ext cx="14847950" cy="497572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lang="pt-BR" sz="16000" b="1" spc="-250" dirty="0">
                <a:solidFill>
                  <a:srgbClr val="FFFFFF"/>
                </a:solidFill>
                <a:latin typeface="Tahoma"/>
                <a:cs typeface="Tahoma"/>
              </a:rPr>
              <a:t>GP JUNHO </a:t>
            </a:r>
          </a:p>
          <a:p>
            <a:pPr marL="25400">
              <a:lnSpc>
                <a:spcPct val="100000"/>
              </a:lnSpc>
              <a:spcBef>
                <a:spcPts val="200"/>
              </a:spcBef>
            </a:pPr>
            <a:endParaRPr sz="16000" dirty="0">
              <a:latin typeface="Tahoma"/>
              <a:cs typeface="Tahoma"/>
            </a:endParaRP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56E7AFB7-B66A-CAC0-EB01-AF0DEA87427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1" y="12044679"/>
            <a:ext cx="3230878" cy="134619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8A84EFB-7BF2-AED8-79EB-A60E26A2D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736318" y="9922956"/>
            <a:ext cx="2625016" cy="28023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6" y="1"/>
            <a:ext cx="24383996" cy="13715998"/>
            <a:chOff x="0" y="0"/>
            <a:chExt cx="12191998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00" y="5943600"/>
              <a:ext cx="1612899" cy="673099"/>
            </a:xfrm>
            <a:prstGeom prst="rect">
              <a:avLst/>
            </a:prstGeom>
          </p:spPr>
        </p:pic>
      </p:grpSp>
      <p:grpSp>
        <p:nvGrpSpPr>
          <p:cNvPr id="22" name="Agrupar 4">
            <a:extLst>
              <a:ext uri="{FF2B5EF4-FFF2-40B4-BE49-F238E27FC236}">
                <a16:creationId xmlns:a16="http://schemas.microsoft.com/office/drawing/2014/main" id="{4A3C2871-6EC7-73F9-94E7-098C73DDEC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3" name="Agrupar 3">
              <a:extLst>
                <a:ext uri="{FF2B5EF4-FFF2-40B4-BE49-F238E27FC236}">
                  <a16:creationId xmlns:a16="http://schemas.microsoft.com/office/drawing/2014/main" id="{87CC43FB-C21B-8B18-5294-8782E1824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AE8A0479-2BD7-F833-1C6B-475511991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9DE90EE-2325-23E5-5826-3DEA42507A94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BA7DEAC-349C-1325-91E2-D0FB33565EF2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CF00844D-1456-FE46-F5F5-8212ECF2EB34}"/>
              </a:ext>
            </a:extLst>
          </p:cNvPr>
          <p:cNvSpPr/>
          <p:nvPr/>
        </p:nvSpPr>
        <p:spPr>
          <a:xfrm>
            <a:off x="1" y="373875"/>
            <a:ext cx="9336958" cy="86995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000" b="1" dirty="0">
                <a:solidFill>
                  <a:prstClr val="white"/>
                </a:solidFill>
              </a:rPr>
              <a:t>GP- RECEPÇÃO</a:t>
            </a:r>
          </a:p>
        </p:txBody>
      </p:sp>
      <p:grpSp>
        <p:nvGrpSpPr>
          <p:cNvPr id="14" name="Agrupar 4">
            <a:extLst>
              <a:ext uri="{FF2B5EF4-FFF2-40B4-BE49-F238E27FC236}">
                <a16:creationId xmlns:a16="http://schemas.microsoft.com/office/drawing/2014/main" id="{ACDCC37E-1BF4-B92E-7723-36EC9E7E73C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15" name="Agrupar 3">
              <a:extLst>
                <a:ext uri="{FF2B5EF4-FFF2-40B4-BE49-F238E27FC236}">
                  <a16:creationId xmlns:a16="http://schemas.microsoft.com/office/drawing/2014/main" id="{7609CCEA-D98A-A5FA-816B-CB45F587C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44B9A007-4D99-97F7-12B9-FB303CFEC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D725256E-A5F5-5A20-5057-A89388D2809E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5FC4DE1-EAB6-9DDE-E8C7-86288A589EF3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Agrupar 4">
            <a:extLst>
              <a:ext uri="{FF2B5EF4-FFF2-40B4-BE49-F238E27FC236}">
                <a16:creationId xmlns:a16="http://schemas.microsoft.com/office/drawing/2014/main" id="{63307337-E882-4C9A-5BA6-10437427A1B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9" name="Agrupar 3">
              <a:extLst>
                <a:ext uri="{FF2B5EF4-FFF2-40B4-BE49-F238E27FC236}">
                  <a16:creationId xmlns:a16="http://schemas.microsoft.com/office/drawing/2014/main" id="{18DFEEB6-742A-8201-F465-1D80C94FB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F5C5DDDD-E6FE-2BC9-9E49-9A619746A2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5EE16504-D518-43C9-ADF9-EB509BAC869D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0ED052-1031-90D8-00D6-DCB76A8ED221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ABDC2AA7-4141-9857-DC9C-A7B05008A874}"/>
              </a:ext>
            </a:extLst>
          </p:cNvPr>
          <p:cNvSpPr/>
          <p:nvPr/>
        </p:nvSpPr>
        <p:spPr>
          <a:xfrm>
            <a:off x="5411789" y="4468106"/>
            <a:ext cx="13560422" cy="6554861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noFill/>
          </a:ln>
          <a:effectLst>
            <a:outerShdw blurRad="1079500" dist="368300" dir="2154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>
                <a:solidFill>
                  <a:srgbClr val="FFFFFF"/>
                </a:solidFill>
              </a:rPr>
              <a:t>MOTIVOS</a:t>
            </a:r>
            <a:endParaRPr lang="pt-BR" sz="5400" b="1" dirty="0">
              <a:solidFill>
                <a:srgbClr val="FFFFFF"/>
              </a:solidFill>
            </a:endParaRPr>
          </a:p>
          <a:p>
            <a:pPr algn="ctr"/>
            <a:endParaRPr lang="pt-BR" sz="5400" dirty="0">
              <a:solidFill>
                <a:srgbClr val="FFFFFF"/>
              </a:solidFill>
            </a:endParaRPr>
          </a:p>
          <a:p>
            <a:pPr algn="ctr"/>
            <a:r>
              <a:rPr lang="pt-BR" sz="5400" dirty="0">
                <a:solidFill>
                  <a:srgbClr val="FFFFFF"/>
                </a:solidFill>
              </a:rPr>
              <a:t>1- Mudou de cidade</a:t>
            </a:r>
            <a:br>
              <a:rPr lang="pt-BR" sz="5400" dirty="0">
                <a:solidFill>
                  <a:srgbClr val="FFFFFF"/>
                </a:solidFill>
              </a:rPr>
            </a:br>
            <a:r>
              <a:rPr lang="pt-BR" sz="5400" dirty="0">
                <a:solidFill>
                  <a:srgbClr val="FFFFFF"/>
                </a:solidFill>
              </a:rPr>
              <a:t>2 - Lançado errado</a:t>
            </a:r>
          </a:p>
          <a:p>
            <a:pPr algn="ctr"/>
            <a:endParaRPr lang="pt-BR" sz="4400" dirty="0"/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57810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1C44EA04-0601-1F0F-2091-341FE92C55A4}"/>
              </a:ext>
            </a:extLst>
          </p:cNvPr>
          <p:cNvSpPr/>
          <p:nvPr/>
        </p:nvSpPr>
        <p:spPr>
          <a:xfrm>
            <a:off x="809849" y="7979325"/>
            <a:ext cx="21943060" cy="2240606"/>
          </a:xfrm>
          <a:custGeom>
            <a:avLst/>
            <a:gdLst/>
            <a:ahLst/>
            <a:cxnLst/>
            <a:rect l="l" t="t" r="r" b="b"/>
            <a:pathLst>
              <a:path w="11234420" h="2184400">
                <a:moveTo>
                  <a:pt x="11234420" y="0"/>
                </a:moveTo>
                <a:lnTo>
                  <a:pt x="0" y="0"/>
                </a:lnTo>
                <a:lnTo>
                  <a:pt x="0" y="2184399"/>
                </a:lnTo>
                <a:lnTo>
                  <a:pt x="11234420" y="2184399"/>
                </a:lnTo>
                <a:lnTo>
                  <a:pt x="11234420" y="0"/>
                </a:lnTo>
                <a:close/>
              </a:path>
            </a:pathLst>
          </a:custGeom>
          <a:solidFill>
            <a:srgbClr val="145431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834ACF2E-A280-C4E9-4935-A67FCDB2A607}"/>
              </a:ext>
            </a:extLst>
          </p:cNvPr>
          <p:cNvSpPr/>
          <p:nvPr/>
        </p:nvSpPr>
        <p:spPr>
          <a:xfrm>
            <a:off x="809849" y="5442884"/>
            <a:ext cx="21943060" cy="2240606"/>
          </a:xfrm>
          <a:custGeom>
            <a:avLst/>
            <a:gdLst/>
            <a:ahLst/>
            <a:cxnLst/>
            <a:rect l="l" t="t" r="r" b="b"/>
            <a:pathLst>
              <a:path w="11234420" h="2184400">
                <a:moveTo>
                  <a:pt x="11234420" y="0"/>
                </a:moveTo>
                <a:lnTo>
                  <a:pt x="0" y="0"/>
                </a:lnTo>
                <a:lnTo>
                  <a:pt x="0" y="2184399"/>
                </a:lnTo>
                <a:lnTo>
                  <a:pt x="11234420" y="2184399"/>
                </a:lnTo>
                <a:lnTo>
                  <a:pt x="11234420" y="0"/>
                </a:lnTo>
                <a:close/>
              </a:path>
            </a:pathLst>
          </a:custGeom>
          <a:solidFill>
            <a:srgbClr val="145431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pic>
        <p:nvPicPr>
          <p:cNvPr id="3" name="object 3" descr="FG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38" y="1613227"/>
            <a:ext cx="11322424" cy="342396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F3E82D-D1D2-77B1-F9DE-3F1DE83D5BC8}"/>
              </a:ext>
            </a:extLst>
          </p:cNvPr>
          <p:cNvSpPr txBox="1"/>
          <p:nvPr/>
        </p:nvSpPr>
        <p:spPr>
          <a:xfrm>
            <a:off x="878429" y="1951357"/>
            <a:ext cx="9801561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400" dirty="0">
                <a:solidFill>
                  <a:schemeClr val="bg1"/>
                </a:solidFill>
              </a:rPr>
              <a:t>IDEIAS DE MELHORIAS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AA2AD2-7B09-52C1-5BF7-DC181C9EFAF4}"/>
              </a:ext>
            </a:extLst>
          </p:cNvPr>
          <p:cNvSpPr txBox="1"/>
          <p:nvPr/>
        </p:nvSpPr>
        <p:spPr>
          <a:xfrm>
            <a:off x="878429" y="5598892"/>
            <a:ext cx="20887989" cy="17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4800" dirty="0">
                <a:solidFill>
                  <a:srgbClr val="FFFFFF"/>
                </a:solidFill>
                <a:cs typeface="Poppins Medium" pitchFamily="2" charset="0"/>
              </a:rPr>
              <a:t>Informar negativação novamente para os resgates, porque falar da saúde bucal não deu muito certo.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4818B1-4FE9-CC38-CE84-89BFFF7F7650}"/>
              </a:ext>
            </a:extLst>
          </p:cNvPr>
          <p:cNvSpPr txBox="1"/>
          <p:nvPr/>
        </p:nvSpPr>
        <p:spPr>
          <a:xfrm>
            <a:off x="878429" y="8278303"/>
            <a:ext cx="21943060" cy="17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4800" dirty="0">
                <a:solidFill>
                  <a:srgbClr val="FFFFFF"/>
                </a:solidFill>
                <a:cs typeface="Poppins Medium" pitchFamily="2" charset="0"/>
              </a:rPr>
              <a:t>Quando for cancelamento por mudança de cidade, pedir indicação, caso feche conosco, isentamos a multa.</a:t>
            </a:r>
          </a:p>
        </p:txBody>
      </p:sp>
    </p:spTree>
    <p:extLst>
      <p:ext uri="{BB962C8B-B14F-4D97-AF65-F5344CB8AC3E}">
        <p14:creationId xmlns:p14="http://schemas.microsoft.com/office/powerpoint/2010/main" val="30650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4383998" cy="13716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36440E9-3F7A-A4D9-3479-E35FC0D7E8F2}"/>
              </a:ext>
            </a:extLst>
          </p:cNvPr>
          <p:cNvSpPr/>
          <p:nvPr/>
        </p:nvSpPr>
        <p:spPr>
          <a:xfrm>
            <a:off x="0" y="3200400"/>
            <a:ext cx="24384000" cy="5486400"/>
          </a:xfrm>
          <a:prstGeom prst="rect">
            <a:avLst/>
          </a:prstGeom>
          <a:solidFill>
            <a:srgbClr val="193922"/>
          </a:solidFill>
          <a:ln>
            <a:solidFill>
              <a:srgbClr val="193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6" y="1"/>
            <a:ext cx="24383996" cy="13715998"/>
            <a:chOff x="0" y="0"/>
            <a:chExt cx="12191998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00" y="5943600"/>
              <a:ext cx="1612899" cy="673099"/>
            </a:xfrm>
            <a:prstGeom prst="rect">
              <a:avLst/>
            </a:prstGeom>
          </p:spPr>
        </p:pic>
      </p:grpSp>
      <p:grpSp>
        <p:nvGrpSpPr>
          <p:cNvPr id="22" name="Agrupar 4">
            <a:extLst>
              <a:ext uri="{FF2B5EF4-FFF2-40B4-BE49-F238E27FC236}">
                <a16:creationId xmlns:a16="http://schemas.microsoft.com/office/drawing/2014/main" id="{4A3C2871-6EC7-73F9-94E7-098C73DDEC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3" name="Agrupar 3">
              <a:extLst>
                <a:ext uri="{FF2B5EF4-FFF2-40B4-BE49-F238E27FC236}">
                  <a16:creationId xmlns:a16="http://schemas.microsoft.com/office/drawing/2014/main" id="{87CC43FB-C21B-8B18-5294-8782E1824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AE8A0479-2BD7-F833-1C6B-475511991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9DE90EE-2325-23E5-5826-3DEA42507A94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BA7DEAC-349C-1325-91E2-D0FB33565EF2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CF00844D-1456-FE46-F5F5-8212ECF2EB34}"/>
              </a:ext>
            </a:extLst>
          </p:cNvPr>
          <p:cNvSpPr/>
          <p:nvPr/>
        </p:nvSpPr>
        <p:spPr>
          <a:xfrm>
            <a:off x="1" y="373875"/>
            <a:ext cx="9336958" cy="86995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000" b="1" dirty="0">
                <a:solidFill>
                  <a:prstClr val="white"/>
                </a:solidFill>
              </a:rPr>
              <a:t>GP- ADMINISTRATIVO</a:t>
            </a:r>
          </a:p>
        </p:txBody>
      </p:sp>
      <p:grpSp>
        <p:nvGrpSpPr>
          <p:cNvPr id="14" name="Agrupar 4">
            <a:extLst>
              <a:ext uri="{FF2B5EF4-FFF2-40B4-BE49-F238E27FC236}">
                <a16:creationId xmlns:a16="http://schemas.microsoft.com/office/drawing/2014/main" id="{ACDCC37E-1BF4-B92E-7723-36EC9E7E73C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15" name="Agrupar 3">
              <a:extLst>
                <a:ext uri="{FF2B5EF4-FFF2-40B4-BE49-F238E27FC236}">
                  <a16:creationId xmlns:a16="http://schemas.microsoft.com/office/drawing/2014/main" id="{7609CCEA-D98A-A5FA-816B-CB45F587C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44B9A007-4D99-97F7-12B9-FB303CFEC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D725256E-A5F5-5A20-5057-A89388D2809E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5FC4DE1-EAB6-9DDE-E8C7-86288A589EF3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Agrupar 4">
            <a:extLst>
              <a:ext uri="{FF2B5EF4-FFF2-40B4-BE49-F238E27FC236}">
                <a16:creationId xmlns:a16="http://schemas.microsoft.com/office/drawing/2014/main" id="{63307337-E882-4C9A-5BA6-10437427A1B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9" name="Agrupar 3">
              <a:extLst>
                <a:ext uri="{FF2B5EF4-FFF2-40B4-BE49-F238E27FC236}">
                  <a16:creationId xmlns:a16="http://schemas.microsoft.com/office/drawing/2014/main" id="{18DFEEB6-742A-8201-F465-1D80C94FB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F5C5DDDD-E6FE-2BC9-9E49-9A619746A2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5EE16504-D518-43C9-ADF9-EB509BAC869D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0ED052-1031-90D8-00D6-DCB76A8ED221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3F1821A-F7F9-9A24-76FF-8CF8C30FB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604570"/>
              </p:ext>
            </p:extLst>
          </p:nvPr>
        </p:nvGraphicFramePr>
        <p:xfrm>
          <a:off x="5144551" y="2816999"/>
          <a:ext cx="13868400" cy="969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964964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6" y="1"/>
            <a:ext cx="24383996" cy="13715998"/>
            <a:chOff x="0" y="0"/>
            <a:chExt cx="12191998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00" y="5943600"/>
              <a:ext cx="1612899" cy="673099"/>
            </a:xfrm>
            <a:prstGeom prst="rect">
              <a:avLst/>
            </a:prstGeom>
          </p:spPr>
        </p:pic>
      </p:grpSp>
      <p:grpSp>
        <p:nvGrpSpPr>
          <p:cNvPr id="22" name="Agrupar 4">
            <a:extLst>
              <a:ext uri="{FF2B5EF4-FFF2-40B4-BE49-F238E27FC236}">
                <a16:creationId xmlns:a16="http://schemas.microsoft.com/office/drawing/2014/main" id="{4A3C2871-6EC7-73F9-94E7-098C73DDEC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3" name="Agrupar 3">
              <a:extLst>
                <a:ext uri="{FF2B5EF4-FFF2-40B4-BE49-F238E27FC236}">
                  <a16:creationId xmlns:a16="http://schemas.microsoft.com/office/drawing/2014/main" id="{87CC43FB-C21B-8B18-5294-8782E1824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AE8A0479-2BD7-F833-1C6B-475511991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9DE90EE-2325-23E5-5826-3DEA42507A94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BA7DEAC-349C-1325-91E2-D0FB33565EF2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CF00844D-1456-FE46-F5F5-8212ECF2EB34}"/>
              </a:ext>
            </a:extLst>
          </p:cNvPr>
          <p:cNvSpPr/>
          <p:nvPr/>
        </p:nvSpPr>
        <p:spPr>
          <a:xfrm>
            <a:off x="1" y="373875"/>
            <a:ext cx="9336958" cy="86995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000" b="1" dirty="0">
                <a:solidFill>
                  <a:prstClr val="white"/>
                </a:solidFill>
              </a:rPr>
              <a:t>GP- ADMINISTRATIVO</a:t>
            </a:r>
          </a:p>
        </p:txBody>
      </p:sp>
      <p:grpSp>
        <p:nvGrpSpPr>
          <p:cNvPr id="14" name="Agrupar 4">
            <a:extLst>
              <a:ext uri="{FF2B5EF4-FFF2-40B4-BE49-F238E27FC236}">
                <a16:creationId xmlns:a16="http://schemas.microsoft.com/office/drawing/2014/main" id="{ACDCC37E-1BF4-B92E-7723-36EC9E7E73C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15" name="Agrupar 3">
              <a:extLst>
                <a:ext uri="{FF2B5EF4-FFF2-40B4-BE49-F238E27FC236}">
                  <a16:creationId xmlns:a16="http://schemas.microsoft.com/office/drawing/2014/main" id="{7609CCEA-D98A-A5FA-816B-CB45F587C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44B9A007-4D99-97F7-12B9-FB303CFEC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D725256E-A5F5-5A20-5057-A89388D2809E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5FC4DE1-EAB6-9DDE-E8C7-86288A589EF3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Agrupar 4">
            <a:extLst>
              <a:ext uri="{FF2B5EF4-FFF2-40B4-BE49-F238E27FC236}">
                <a16:creationId xmlns:a16="http://schemas.microsoft.com/office/drawing/2014/main" id="{63307337-E882-4C9A-5BA6-10437427A1B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9" name="Agrupar 3">
              <a:extLst>
                <a:ext uri="{FF2B5EF4-FFF2-40B4-BE49-F238E27FC236}">
                  <a16:creationId xmlns:a16="http://schemas.microsoft.com/office/drawing/2014/main" id="{18DFEEB6-742A-8201-F465-1D80C94FB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F5C5DDDD-E6FE-2BC9-9E49-9A619746A2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5EE16504-D518-43C9-ADF9-EB509BAC869D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0ED052-1031-90D8-00D6-DCB76A8ED221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CF7A299-0642-CEA9-E52A-E584BD48A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065497"/>
              </p:ext>
            </p:extLst>
          </p:nvPr>
        </p:nvGraphicFramePr>
        <p:xfrm>
          <a:off x="1208959" y="1617699"/>
          <a:ext cx="16256000" cy="1136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EDFE3891-3EEA-4944-7147-C5C259C9B7E8}"/>
              </a:ext>
            </a:extLst>
          </p:cNvPr>
          <p:cNvSpPr/>
          <p:nvPr/>
        </p:nvSpPr>
        <p:spPr>
          <a:xfrm>
            <a:off x="18321616" y="3681468"/>
            <a:ext cx="5218544" cy="111312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</a:rPr>
              <a:t>Média de lucratividade: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0A2A1B6-368A-B6A3-77CE-D87657CE1EE9}"/>
              </a:ext>
            </a:extLst>
          </p:cNvPr>
          <p:cNvSpPr/>
          <p:nvPr/>
        </p:nvSpPr>
        <p:spPr>
          <a:xfrm>
            <a:off x="18321616" y="4971054"/>
            <a:ext cx="5202546" cy="111312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66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27%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01D202B-DD19-753D-C020-6ECFC5102EFE}"/>
              </a:ext>
            </a:extLst>
          </p:cNvPr>
          <p:cNvSpPr/>
          <p:nvPr/>
        </p:nvSpPr>
        <p:spPr>
          <a:xfrm>
            <a:off x="18321616" y="6268908"/>
            <a:ext cx="5202546" cy="111312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</a:rPr>
              <a:t>Maior lucro do período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D6A383A-0BAB-F6F8-3E6B-893A41C500B9}"/>
              </a:ext>
            </a:extLst>
          </p:cNvPr>
          <p:cNvSpPr/>
          <p:nvPr/>
        </p:nvSpPr>
        <p:spPr>
          <a:xfrm>
            <a:off x="18321616" y="7605315"/>
            <a:ext cx="5202546" cy="111312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72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56466275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1301" y="-4"/>
            <a:ext cx="24383996" cy="13715998"/>
            <a:chOff x="0" y="0"/>
            <a:chExt cx="12191998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00" y="5943600"/>
              <a:ext cx="1612899" cy="673099"/>
            </a:xfrm>
            <a:prstGeom prst="rect">
              <a:avLst/>
            </a:prstGeom>
          </p:spPr>
        </p:pic>
      </p:grpSp>
      <p:grpSp>
        <p:nvGrpSpPr>
          <p:cNvPr id="22" name="Agrupar 4">
            <a:extLst>
              <a:ext uri="{FF2B5EF4-FFF2-40B4-BE49-F238E27FC236}">
                <a16:creationId xmlns:a16="http://schemas.microsoft.com/office/drawing/2014/main" id="{4A3C2871-6EC7-73F9-94E7-098C73DDEC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3" name="Agrupar 3">
              <a:extLst>
                <a:ext uri="{FF2B5EF4-FFF2-40B4-BE49-F238E27FC236}">
                  <a16:creationId xmlns:a16="http://schemas.microsoft.com/office/drawing/2014/main" id="{87CC43FB-C21B-8B18-5294-8782E1824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AE8A0479-2BD7-F833-1C6B-475511991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9DE90EE-2325-23E5-5826-3DEA42507A94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BA7DEAC-349C-1325-91E2-D0FB33565EF2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CF00844D-1456-FE46-F5F5-8212ECF2EB34}"/>
              </a:ext>
            </a:extLst>
          </p:cNvPr>
          <p:cNvSpPr/>
          <p:nvPr/>
        </p:nvSpPr>
        <p:spPr>
          <a:xfrm>
            <a:off x="1" y="373875"/>
            <a:ext cx="9336958" cy="86995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000" b="1" dirty="0">
                <a:solidFill>
                  <a:prstClr val="white"/>
                </a:solidFill>
              </a:rPr>
              <a:t>GP- REALIZAÇÕES</a:t>
            </a:r>
          </a:p>
        </p:txBody>
      </p:sp>
      <p:grpSp>
        <p:nvGrpSpPr>
          <p:cNvPr id="14" name="Agrupar 4">
            <a:extLst>
              <a:ext uri="{FF2B5EF4-FFF2-40B4-BE49-F238E27FC236}">
                <a16:creationId xmlns:a16="http://schemas.microsoft.com/office/drawing/2014/main" id="{ACDCC37E-1BF4-B92E-7723-36EC9E7E73C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15" name="Agrupar 3">
              <a:extLst>
                <a:ext uri="{FF2B5EF4-FFF2-40B4-BE49-F238E27FC236}">
                  <a16:creationId xmlns:a16="http://schemas.microsoft.com/office/drawing/2014/main" id="{7609CCEA-D98A-A5FA-816B-CB45F587C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44B9A007-4D99-97F7-12B9-FB303CFEC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D725256E-A5F5-5A20-5057-A89388D2809E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5FC4DE1-EAB6-9DDE-E8C7-86288A589EF3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Agrupar 4">
            <a:extLst>
              <a:ext uri="{FF2B5EF4-FFF2-40B4-BE49-F238E27FC236}">
                <a16:creationId xmlns:a16="http://schemas.microsoft.com/office/drawing/2014/main" id="{63307337-E882-4C9A-5BA6-10437427A1B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9" name="Agrupar 3">
              <a:extLst>
                <a:ext uri="{FF2B5EF4-FFF2-40B4-BE49-F238E27FC236}">
                  <a16:creationId xmlns:a16="http://schemas.microsoft.com/office/drawing/2014/main" id="{18DFEEB6-742A-8201-F465-1D80C94FB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F5C5DDDD-E6FE-2BC9-9E49-9A619746A2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5EE16504-D518-43C9-ADF9-EB509BAC869D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0ED052-1031-90D8-00D6-DCB76A8ED221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61C527BF-5EDB-02AA-DA70-C832973941D4}"/>
              </a:ext>
            </a:extLst>
          </p:cNvPr>
          <p:cNvSpPr/>
          <p:nvPr/>
        </p:nvSpPr>
        <p:spPr>
          <a:xfrm>
            <a:off x="473110" y="2616230"/>
            <a:ext cx="10456469" cy="111312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</a:rPr>
              <a:t>Parceria com Financeira </a:t>
            </a:r>
            <a:r>
              <a:rPr lang="pt-BR" sz="4800" b="1" dirty="0" err="1">
                <a:solidFill>
                  <a:prstClr val="white"/>
                </a:solidFill>
              </a:rPr>
              <a:t>Capwise</a:t>
            </a:r>
            <a:endParaRPr lang="pt-BR" sz="4800" b="1" dirty="0">
              <a:solidFill>
                <a:prstClr val="white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17F14BE-C802-A97E-E228-F52E6551E728}"/>
              </a:ext>
            </a:extLst>
          </p:cNvPr>
          <p:cNvSpPr/>
          <p:nvPr/>
        </p:nvSpPr>
        <p:spPr>
          <a:xfrm>
            <a:off x="473112" y="3955482"/>
            <a:ext cx="10456467" cy="1680531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6000" b="1" dirty="0">
                <a:solidFill>
                  <a:prstClr val="white"/>
                </a:solidFill>
              </a:rPr>
              <a:t>Ação carrinho premiado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FAEC6BC-249B-91B4-74F0-BCA24E1B39D9}"/>
              </a:ext>
            </a:extLst>
          </p:cNvPr>
          <p:cNvSpPr/>
          <p:nvPr/>
        </p:nvSpPr>
        <p:spPr>
          <a:xfrm>
            <a:off x="556578" y="6008100"/>
            <a:ext cx="10373002" cy="158487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6000" b="1" dirty="0">
                <a:solidFill>
                  <a:prstClr val="white"/>
                </a:solidFill>
              </a:rPr>
              <a:t>Supervisora do mês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6F23389-32AD-AEF6-9E48-F4E8462BF6DF}"/>
              </a:ext>
            </a:extLst>
          </p:cNvPr>
          <p:cNvSpPr/>
          <p:nvPr/>
        </p:nvSpPr>
        <p:spPr>
          <a:xfrm>
            <a:off x="484389" y="7892869"/>
            <a:ext cx="11891498" cy="2717168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</a:rPr>
              <a:t>Fortalecimento de marca no Instagram – campanha do Dia dos namorados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643E89-8E13-BAD8-9928-F3BE05FBF81A}"/>
              </a:ext>
            </a:extLst>
          </p:cNvPr>
          <p:cNvSpPr/>
          <p:nvPr/>
        </p:nvSpPr>
        <p:spPr>
          <a:xfrm>
            <a:off x="473109" y="2616569"/>
            <a:ext cx="10456469" cy="111312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</a:rPr>
              <a:t>Parceria com HUBCRED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46EA771-E651-36E7-1A0A-F72E838CEBF2}"/>
              </a:ext>
            </a:extLst>
          </p:cNvPr>
          <p:cNvSpPr/>
          <p:nvPr/>
        </p:nvSpPr>
        <p:spPr>
          <a:xfrm>
            <a:off x="473112" y="3955482"/>
            <a:ext cx="11986244" cy="1680531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</a:rPr>
              <a:t>Ação em escolas da cidade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D46B87-2058-3B36-02AD-2A4CEFEBAC2B}"/>
              </a:ext>
            </a:extLst>
          </p:cNvPr>
          <p:cNvSpPr/>
          <p:nvPr/>
        </p:nvSpPr>
        <p:spPr>
          <a:xfrm>
            <a:off x="473109" y="5933979"/>
            <a:ext cx="11902778" cy="1681988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800" b="1" dirty="0">
                <a:solidFill>
                  <a:prstClr val="white"/>
                </a:solidFill>
              </a:rPr>
              <a:t>Botox Day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8A4D19-D16D-992C-DDA6-A0F687499BCF}"/>
              </a:ext>
            </a:extLst>
          </p:cNvPr>
          <p:cNvSpPr/>
          <p:nvPr/>
        </p:nvSpPr>
        <p:spPr>
          <a:xfrm>
            <a:off x="473109" y="10930990"/>
            <a:ext cx="10295453" cy="1346198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6000" b="1" dirty="0">
                <a:solidFill>
                  <a:prstClr val="white"/>
                </a:solidFill>
              </a:rPr>
              <a:t>Parceria com CCAA</a:t>
            </a:r>
          </a:p>
        </p:txBody>
      </p:sp>
    </p:spTree>
    <p:extLst>
      <p:ext uri="{BB962C8B-B14F-4D97-AF65-F5344CB8AC3E}">
        <p14:creationId xmlns:p14="http://schemas.microsoft.com/office/powerpoint/2010/main" val="37409117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06" y="1"/>
            <a:ext cx="24383996" cy="13715998"/>
            <a:chOff x="0" y="0"/>
            <a:chExt cx="12191998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00" y="5943600"/>
              <a:ext cx="1612899" cy="673099"/>
            </a:xfrm>
            <a:prstGeom prst="rect">
              <a:avLst/>
            </a:prstGeom>
          </p:spPr>
        </p:pic>
      </p:grpSp>
      <p:grpSp>
        <p:nvGrpSpPr>
          <p:cNvPr id="22" name="Agrupar 4">
            <a:extLst>
              <a:ext uri="{FF2B5EF4-FFF2-40B4-BE49-F238E27FC236}">
                <a16:creationId xmlns:a16="http://schemas.microsoft.com/office/drawing/2014/main" id="{4A3C2871-6EC7-73F9-94E7-098C73DDEC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3" name="Agrupar 3">
              <a:extLst>
                <a:ext uri="{FF2B5EF4-FFF2-40B4-BE49-F238E27FC236}">
                  <a16:creationId xmlns:a16="http://schemas.microsoft.com/office/drawing/2014/main" id="{87CC43FB-C21B-8B18-5294-8782E1824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AE8A0479-2BD7-F833-1C6B-475511991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9DE90EE-2325-23E5-5826-3DEA42507A94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BA7DEAC-349C-1325-91E2-D0FB33565EF2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CF00844D-1456-FE46-F5F5-8212ECF2EB34}"/>
              </a:ext>
            </a:extLst>
          </p:cNvPr>
          <p:cNvSpPr/>
          <p:nvPr/>
        </p:nvSpPr>
        <p:spPr>
          <a:xfrm>
            <a:off x="2531806" y="3175056"/>
            <a:ext cx="19320387" cy="2280328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0" b="1" dirty="0">
                <a:solidFill>
                  <a:prstClr val="white"/>
                </a:solidFill>
              </a:rPr>
              <a:t>DESAFIO SUPERVISORA DO MÊS</a:t>
            </a:r>
          </a:p>
        </p:txBody>
      </p:sp>
      <p:grpSp>
        <p:nvGrpSpPr>
          <p:cNvPr id="14" name="Agrupar 4">
            <a:extLst>
              <a:ext uri="{FF2B5EF4-FFF2-40B4-BE49-F238E27FC236}">
                <a16:creationId xmlns:a16="http://schemas.microsoft.com/office/drawing/2014/main" id="{ACDCC37E-1BF4-B92E-7723-36EC9E7E73C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15" name="Agrupar 3">
              <a:extLst>
                <a:ext uri="{FF2B5EF4-FFF2-40B4-BE49-F238E27FC236}">
                  <a16:creationId xmlns:a16="http://schemas.microsoft.com/office/drawing/2014/main" id="{7609CCEA-D98A-A5FA-816B-CB45F587C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44B9A007-4D99-97F7-12B9-FB303CFEC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D725256E-A5F5-5A20-5057-A89388D2809E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5FC4DE1-EAB6-9DDE-E8C7-86288A589EF3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Agrupar 4">
            <a:extLst>
              <a:ext uri="{FF2B5EF4-FFF2-40B4-BE49-F238E27FC236}">
                <a16:creationId xmlns:a16="http://schemas.microsoft.com/office/drawing/2014/main" id="{63307337-E882-4C9A-5BA6-10437427A1B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9" name="Agrupar 3">
              <a:extLst>
                <a:ext uri="{FF2B5EF4-FFF2-40B4-BE49-F238E27FC236}">
                  <a16:creationId xmlns:a16="http://schemas.microsoft.com/office/drawing/2014/main" id="{18DFEEB6-742A-8201-F465-1D80C94FB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F5C5DDDD-E6FE-2BC9-9E49-9A619746A2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5EE16504-D518-43C9-ADF9-EB509BAC869D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0ED052-1031-90D8-00D6-DCB76A8ED221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sp>
        <p:nvSpPr>
          <p:cNvPr id="4" name="Botão de ação: Ajuda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64573F-4AB5-3C18-9D24-43D52F077FA4}"/>
              </a:ext>
            </a:extLst>
          </p:cNvPr>
          <p:cNvSpPr/>
          <p:nvPr/>
        </p:nvSpPr>
        <p:spPr>
          <a:xfrm>
            <a:off x="9588484" y="6343880"/>
            <a:ext cx="5207032" cy="4573117"/>
          </a:xfrm>
          <a:prstGeom prst="actionButtonHelp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2400" b="1" dirty="0">
              <a:solidFill>
                <a:srgbClr val="193922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552466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A86871-D758-F445-E87B-32DFD410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4" r="4143"/>
          <a:stretch>
            <a:fillRect/>
          </a:stretch>
        </p:blipFill>
        <p:spPr bwMode="auto">
          <a:xfrm>
            <a:off x="16611600" y="1066800"/>
            <a:ext cx="7224708" cy="1183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2EDB0B77-A37B-2698-4698-DBCD9D190D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242E49-CB3E-DD2B-2417-49E84328F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93" y="986618"/>
            <a:ext cx="11913269" cy="11913269"/>
          </a:xfrm>
          <a:prstGeom prst="rect">
            <a:avLst/>
          </a:prstGeom>
          <a:effectLst>
            <a:outerShdw blurRad="1270000" dist="609600" dir="8100000" algn="tr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554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4383998" cy="13716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0963AD5-D463-A428-7D8E-2DFC8B8FA2AB}"/>
              </a:ext>
            </a:extLst>
          </p:cNvPr>
          <p:cNvSpPr/>
          <p:nvPr/>
        </p:nvSpPr>
        <p:spPr>
          <a:xfrm>
            <a:off x="0" y="3200400"/>
            <a:ext cx="24384000" cy="5334000"/>
          </a:xfrm>
          <a:prstGeom prst="rect">
            <a:avLst/>
          </a:prstGeom>
          <a:solidFill>
            <a:srgbClr val="193922"/>
          </a:solidFill>
          <a:ln>
            <a:solidFill>
              <a:srgbClr val="193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479DADB-B3E3-07C7-BB5E-DF9B3993EFA4}"/>
              </a:ext>
            </a:extLst>
          </p:cNvPr>
          <p:cNvSpPr/>
          <p:nvPr/>
        </p:nvSpPr>
        <p:spPr>
          <a:xfrm>
            <a:off x="12129796" y="5791200"/>
            <a:ext cx="3505200" cy="6705600"/>
          </a:xfrm>
          <a:prstGeom prst="rect">
            <a:avLst/>
          </a:prstGeom>
          <a:solidFill>
            <a:srgbClr val="193922"/>
          </a:solidFill>
          <a:ln>
            <a:solidFill>
              <a:srgbClr val="193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" y="3"/>
            <a:ext cx="24383996" cy="13715998"/>
            <a:chOff x="91116" y="127136"/>
            <a:chExt cx="12191998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16" y="127136"/>
              <a:ext cx="12191998" cy="6857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00" y="5943600"/>
              <a:ext cx="1612899" cy="673099"/>
            </a:xfrm>
            <a:prstGeom prst="rect">
              <a:avLst/>
            </a:prstGeom>
          </p:spPr>
        </p:pic>
      </p:grpSp>
      <p:grpSp>
        <p:nvGrpSpPr>
          <p:cNvPr id="22" name="Agrupar 4">
            <a:extLst>
              <a:ext uri="{FF2B5EF4-FFF2-40B4-BE49-F238E27FC236}">
                <a16:creationId xmlns:a16="http://schemas.microsoft.com/office/drawing/2014/main" id="{4A3C2871-6EC7-73F9-94E7-098C73DDEC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3" name="Agrupar 3">
              <a:extLst>
                <a:ext uri="{FF2B5EF4-FFF2-40B4-BE49-F238E27FC236}">
                  <a16:creationId xmlns:a16="http://schemas.microsoft.com/office/drawing/2014/main" id="{87CC43FB-C21B-8B18-5294-8782E1824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AE8A0479-2BD7-F833-1C6B-475511991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9DE90EE-2325-23E5-5826-3DEA42507A94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BA7DEAC-349C-1325-91E2-D0FB33565EF2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C1FDEC7A-7E0B-A6C3-8329-427E7D534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020980"/>
              </p:ext>
            </p:extLst>
          </p:nvPr>
        </p:nvGraphicFramePr>
        <p:xfrm>
          <a:off x="-27943" y="3207716"/>
          <a:ext cx="12219942" cy="780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tângulo 27">
            <a:extLst>
              <a:ext uri="{FF2B5EF4-FFF2-40B4-BE49-F238E27FC236}">
                <a16:creationId xmlns:a16="http://schemas.microsoft.com/office/drawing/2014/main" id="{CF00844D-1456-FE46-F5F5-8212ECF2EB34}"/>
              </a:ext>
            </a:extLst>
          </p:cNvPr>
          <p:cNvSpPr/>
          <p:nvPr/>
        </p:nvSpPr>
        <p:spPr>
          <a:xfrm>
            <a:off x="1" y="373875"/>
            <a:ext cx="9336958" cy="86995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000" b="1" dirty="0">
                <a:solidFill>
                  <a:prstClr val="white"/>
                </a:solidFill>
              </a:rPr>
              <a:t>GP- DRA AVALIADORA E COMERCIAL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871EBDC-4958-2D68-6ACE-CAE9E5829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655670"/>
              </p:ext>
            </p:extLst>
          </p:nvPr>
        </p:nvGraphicFramePr>
        <p:xfrm>
          <a:off x="12219942" y="1469952"/>
          <a:ext cx="11732256" cy="1026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5">
            <a:extLst>
              <a:ext uri="{FF2B5EF4-FFF2-40B4-BE49-F238E27FC236}">
                <a16:creationId xmlns:a16="http://schemas.microsoft.com/office/drawing/2014/main" id="{4219E192-BD86-E59F-7C19-68CC5760335E}"/>
              </a:ext>
            </a:extLst>
          </p:cNvPr>
          <p:cNvGrpSpPr/>
          <p:nvPr/>
        </p:nvGrpSpPr>
        <p:grpSpPr>
          <a:xfrm>
            <a:off x="582726" y="4870055"/>
            <a:ext cx="16384474" cy="1928906"/>
            <a:chOff x="261620" y="4066966"/>
            <a:chExt cx="11388090" cy="3492045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0020A6BE-B6BA-3FCA-CA0E-A626AE858AC0}"/>
                </a:ext>
              </a:extLst>
            </p:cNvPr>
            <p:cNvSpPr/>
            <p:nvPr/>
          </p:nvSpPr>
          <p:spPr>
            <a:xfrm>
              <a:off x="415290" y="4271010"/>
              <a:ext cx="11234420" cy="2184400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0" y="0"/>
                  </a:moveTo>
                  <a:lnTo>
                    <a:pt x="11234420" y="0"/>
                  </a:lnTo>
                  <a:lnTo>
                    <a:pt x="11234420" y="2184400"/>
                  </a:lnTo>
                  <a:lnTo>
                    <a:pt x="0" y="218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F8D9BD04-564C-298A-852B-465AFC5E1C12}"/>
                </a:ext>
              </a:extLst>
            </p:cNvPr>
            <p:cNvSpPr/>
            <p:nvPr/>
          </p:nvSpPr>
          <p:spPr>
            <a:xfrm>
              <a:off x="261620" y="4066966"/>
              <a:ext cx="11234420" cy="3492045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11234420" y="0"/>
                  </a:moveTo>
                  <a:lnTo>
                    <a:pt x="0" y="0"/>
                  </a:lnTo>
                  <a:lnTo>
                    <a:pt x="0" y="2184399"/>
                  </a:lnTo>
                  <a:lnTo>
                    <a:pt x="11234420" y="2184399"/>
                  </a:lnTo>
                  <a:lnTo>
                    <a:pt x="11234420" y="0"/>
                  </a:lnTo>
                  <a:close/>
                </a:path>
              </a:pathLst>
            </a:custGeom>
            <a:solidFill>
              <a:srgbClr val="145431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</p:grpSp>
      <p:pic>
        <p:nvPicPr>
          <p:cNvPr id="3" name="object 3" descr="FG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87355"/>
            <a:ext cx="13864122" cy="342932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2726" y="7054903"/>
            <a:ext cx="18258727" cy="2465832"/>
            <a:chOff x="261620" y="4066966"/>
            <a:chExt cx="11388090" cy="3492045"/>
          </a:xfrm>
        </p:grpSpPr>
        <p:sp>
          <p:nvSpPr>
            <p:cNvPr id="6" name="object 6"/>
            <p:cNvSpPr/>
            <p:nvPr/>
          </p:nvSpPr>
          <p:spPr>
            <a:xfrm>
              <a:off x="415290" y="4271010"/>
              <a:ext cx="11234420" cy="2184400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0" y="0"/>
                  </a:moveTo>
                  <a:lnTo>
                    <a:pt x="11234420" y="0"/>
                  </a:lnTo>
                  <a:lnTo>
                    <a:pt x="11234420" y="2184400"/>
                  </a:lnTo>
                  <a:lnTo>
                    <a:pt x="0" y="218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261620" y="4066966"/>
              <a:ext cx="11234420" cy="3492045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11234420" y="0"/>
                  </a:moveTo>
                  <a:lnTo>
                    <a:pt x="0" y="0"/>
                  </a:lnTo>
                  <a:lnTo>
                    <a:pt x="0" y="2184399"/>
                  </a:lnTo>
                  <a:lnTo>
                    <a:pt x="11234420" y="2184399"/>
                  </a:lnTo>
                  <a:lnTo>
                    <a:pt x="11234420" y="0"/>
                  </a:lnTo>
                  <a:close/>
                </a:path>
              </a:pathLst>
            </a:custGeom>
            <a:solidFill>
              <a:srgbClr val="145431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F3E82D-D1D2-77B1-F9DE-3F1DE83D5BC8}"/>
              </a:ext>
            </a:extLst>
          </p:cNvPr>
          <p:cNvSpPr txBox="1"/>
          <p:nvPr/>
        </p:nvSpPr>
        <p:spPr>
          <a:xfrm>
            <a:off x="1634848" y="2038687"/>
            <a:ext cx="10726420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</a:rPr>
              <a:t>IDEIAS DE MELHORIAS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2F4B820-B4BC-DB70-6CE8-52BEEE9B3DD0}"/>
              </a:ext>
            </a:extLst>
          </p:cNvPr>
          <p:cNvSpPr txBox="1"/>
          <p:nvPr/>
        </p:nvSpPr>
        <p:spPr>
          <a:xfrm>
            <a:off x="890066" y="5260757"/>
            <a:ext cx="21943060" cy="17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4800" dirty="0">
                <a:solidFill>
                  <a:srgbClr val="FFFFFF"/>
                </a:solidFill>
                <a:ea typeface="Poppins Medium" pitchFamily="2" charset="0"/>
                <a:cs typeface="Poppins Medium" pitchFamily="2" charset="0"/>
              </a:rPr>
              <a:t>Ação do “carrinho premiado” no Supermercado União</a:t>
            </a:r>
          </a:p>
          <a:p>
            <a:endParaRPr lang="pt-BR" sz="4800" dirty="0"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0FB0C2-C07B-D5D2-24A3-12D4FB6C8047}"/>
              </a:ext>
            </a:extLst>
          </p:cNvPr>
          <p:cNvSpPr txBox="1"/>
          <p:nvPr/>
        </p:nvSpPr>
        <p:spPr>
          <a:xfrm>
            <a:off x="833138" y="7401634"/>
            <a:ext cx="17251662" cy="341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4400" dirty="0">
                <a:solidFill>
                  <a:srgbClr val="FFFFFF"/>
                </a:solidFill>
              </a:rPr>
              <a:t>Parceria com a empresa </a:t>
            </a:r>
            <a:r>
              <a:rPr lang="pt-BR" altLang="pt-BR" sz="4400" dirty="0" err="1">
                <a:solidFill>
                  <a:srgbClr val="FFFFFF"/>
                </a:solidFill>
              </a:rPr>
              <a:t>Veritá</a:t>
            </a:r>
            <a:r>
              <a:rPr lang="pt-BR" altLang="pt-BR" sz="4400" dirty="0">
                <a:solidFill>
                  <a:srgbClr val="FFFFFF"/>
                </a:solidFill>
              </a:rPr>
              <a:t>: todos os pacientes da empresa ganham profilaxia e condições especiais na GOU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4800" dirty="0">
              <a:solidFill>
                <a:schemeClr val="bg1"/>
              </a:solidFill>
              <a:ea typeface="Poppins Medium" pitchFamily="2" charset="0"/>
              <a:cs typeface="Poppins Medium" pitchFamily="2" charset="0"/>
            </a:endParaRPr>
          </a:p>
          <a:p>
            <a:endParaRPr lang="pt-BR" sz="4800" dirty="0">
              <a:latin typeface="+mj-lt"/>
            </a:endParaRPr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6080C257-4D87-881A-A636-773EA09001FE}"/>
              </a:ext>
            </a:extLst>
          </p:cNvPr>
          <p:cNvGrpSpPr/>
          <p:nvPr/>
        </p:nvGrpSpPr>
        <p:grpSpPr>
          <a:xfrm>
            <a:off x="582726" y="9949929"/>
            <a:ext cx="13006169" cy="1928906"/>
            <a:chOff x="261620" y="4066966"/>
            <a:chExt cx="11388090" cy="349204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0DF3D091-3910-648A-790C-BE05EBE9B190}"/>
                </a:ext>
              </a:extLst>
            </p:cNvPr>
            <p:cNvSpPr/>
            <p:nvPr/>
          </p:nvSpPr>
          <p:spPr>
            <a:xfrm>
              <a:off x="415290" y="4271010"/>
              <a:ext cx="11234420" cy="2184400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0" y="0"/>
                  </a:moveTo>
                  <a:lnTo>
                    <a:pt x="11234420" y="0"/>
                  </a:lnTo>
                  <a:lnTo>
                    <a:pt x="11234420" y="2184400"/>
                  </a:lnTo>
                  <a:lnTo>
                    <a:pt x="0" y="218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E38AE562-C896-D4BE-A35D-0970B3B206AD}"/>
                </a:ext>
              </a:extLst>
            </p:cNvPr>
            <p:cNvSpPr/>
            <p:nvPr/>
          </p:nvSpPr>
          <p:spPr>
            <a:xfrm>
              <a:off x="261620" y="4066966"/>
              <a:ext cx="11234420" cy="3492045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11234420" y="0"/>
                  </a:moveTo>
                  <a:lnTo>
                    <a:pt x="0" y="0"/>
                  </a:lnTo>
                  <a:lnTo>
                    <a:pt x="0" y="2184399"/>
                  </a:lnTo>
                  <a:lnTo>
                    <a:pt x="11234420" y="2184399"/>
                  </a:lnTo>
                  <a:lnTo>
                    <a:pt x="11234420" y="0"/>
                  </a:lnTo>
                  <a:close/>
                </a:path>
              </a:pathLst>
            </a:custGeom>
            <a:solidFill>
              <a:srgbClr val="145431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3BC530E-A838-1D3E-6FE0-48B51938BE44}"/>
              </a:ext>
            </a:extLst>
          </p:cNvPr>
          <p:cNvSpPr txBox="1"/>
          <p:nvPr/>
        </p:nvSpPr>
        <p:spPr>
          <a:xfrm>
            <a:off x="697376" y="10423660"/>
            <a:ext cx="21943060" cy="268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4800" dirty="0">
                <a:solidFill>
                  <a:srgbClr val="FFFFFF"/>
                </a:solidFill>
              </a:rPr>
              <a:t>Realizar pós avaliação toda terça e quinta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4800" dirty="0">
              <a:solidFill>
                <a:schemeClr val="bg1"/>
              </a:solidFill>
              <a:ea typeface="Poppins Medium" pitchFamily="2" charset="0"/>
              <a:cs typeface="Poppins Medium" pitchFamily="2" charset="0"/>
            </a:endParaRPr>
          </a:p>
          <a:p>
            <a:endParaRPr lang="pt-BR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4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4383998" cy="13716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F5AE7F1-1388-6173-0D88-AF7EC2F8A436}"/>
              </a:ext>
            </a:extLst>
          </p:cNvPr>
          <p:cNvSpPr/>
          <p:nvPr/>
        </p:nvSpPr>
        <p:spPr>
          <a:xfrm>
            <a:off x="0" y="3200400"/>
            <a:ext cx="24384000" cy="5334000"/>
          </a:xfrm>
          <a:prstGeom prst="rect">
            <a:avLst/>
          </a:prstGeom>
          <a:solidFill>
            <a:srgbClr val="193922"/>
          </a:solidFill>
          <a:ln>
            <a:solidFill>
              <a:srgbClr val="193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1C27D7E-2FE0-5AA5-1E69-6E58C2A67FCF}"/>
              </a:ext>
            </a:extLst>
          </p:cNvPr>
          <p:cNvSpPr/>
          <p:nvPr/>
        </p:nvSpPr>
        <p:spPr>
          <a:xfrm>
            <a:off x="12129796" y="5791200"/>
            <a:ext cx="3505200" cy="6705600"/>
          </a:xfrm>
          <a:prstGeom prst="rect">
            <a:avLst/>
          </a:prstGeom>
          <a:solidFill>
            <a:srgbClr val="193922"/>
          </a:solidFill>
          <a:ln>
            <a:solidFill>
              <a:srgbClr val="193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24383996" cy="13715998"/>
            <a:chOff x="0" y="0"/>
            <a:chExt cx="12191998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00" y="5943600"/>
              <a:ext cx="1612899" cy="673099"/>
            </a:xfrm>
            <a:prstGeom prst="rect">
              <a:avLst/>
            </a:prstGeom>
          </p:spPr>
        </p:pic>
      </p:grpSp>
      <p:grpSp>
        <p:nvGrpSpPr>
          <p:cNvPr id="22" name="Agrupar 4">
            <a:extLst>
              <a:ext uri="{FF2B5EF4-FFF2-40B4-BE49-F238E27FC236}">
                <a16:creationId xmlns:a16="http://schemas.microsoft.com/office/drawing/2014/main" id="{4A3C2871-6EC7-73F9-94E7-098C73DDEC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3" name="Agrupar 3">
              <a:extLst>
                <a:ext uri="{FF2B5EF4-FFF2-40B4-BE49-F238E27FC236}">
                  <a16:creationId xmlns:a16="http://schemas.microsoft.com/office/drawing/2014/main" id="{87CC43FB-C21B-8B18-5294-8782E1824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AE8A0479-2BD7-F833-1C6B-475511991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9DE90EE-2325-23E5-5826-3DEA42507A94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BA7DEAC-349C-1325-91E2-D0FB33565EF2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CF00844D-1456-FE46-F5F5-8212ECF2EB34}"/>
              </a:ext>
            </a:extLst>
          </p:cNvPr>
          <p:cNvSpPr/>
          <p:nvPr/>
        </p:nvSpPr>
        <p:spPr>
          <a:xfrm>
            <a:off x="1" y="373875"/>
            <a:ext cx="9336958" cy="86995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000" b="1" dirty="0">
                <a:solidFill>
                  <a:prstClr val="white"/>
                </a:solidFill>
              </a:rPr>
              <a:t>GP- AUXILIARES</a:t>
            </a:r>
          </a:p>
        </p:txBody>
      </p:sp>
      <p:grpSp>
        <p:nvGrpSpPr>
          <p:cNvPr id="14" name="Agrupar 4">
            <a:extLst>
              <a:ext uri="{FF2B5EF4-FFF2-40B4-BE49-F238E27FC236}">
                <a16:creationId xmlns:a16="http://schemas.microsoft.com/office/drawing/2014/main" id="{ACDCC37E-1BF4-B92E-7723-36EC9E7E73C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15" name="Agrupar 3">
              <a:extLst>
                <a:ext uri="{FF2B5EF4-FFF2-40B4-BE49-F238E27FC236}">
                  <a16:creationId xmlns:a16="http://schemas.microsoft.com/office/drawing/2014/main" id="{7609CCEA-D98A-A5FA-816B-CB45F587C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44B9A007-4D99-97F7-12B9-FB303CFEC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D725256E-A5F5-5A20-5057-A89388D2809E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5FC4DE1-EAB6-9DDE-E8C7-86288A589EF3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9F89D18-AC00-6FFC-F904-848A4E60D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165081"/>
              </p:ext>
            </p:extLst>
          </p:nvPr>
        </p:nvGraphicFramePr>
        <p:xfrm>
          <a:off x="3914708" y="1848645"/>
          <a:ext cx="16256000" cy="1083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31346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5">
            <a:extLst>
              <a:ext uri="{FF2B5EF4-FFF2-40B4-BE49-F238E27FC236}">
                <a16:creationId xmlns:a16="http://schemas.microsoft.com/office/drawing/2014/main" id="{7C965D3F-1AD3-F2DE-C1E8-B58788A885E1}"/>
              </a:ext>
            </a:extLst>
          </p:cNvPr>
          <p:cNvGrpSpPr/>
          <p:nvPr/>
        </p:nvGrpSpPr>
        <p:grpSpPr>
          <a:xfrm>
            <a:off x="431848" y="6401904"/>
            <a:ext cx="22468840" cy="3133423"/>
            <a:chOff x="385426" y="3244590"/>
            <a:chExt cx="11234420" cy="3492045"/>
          </a:xfrm>
        </p:grpSpPr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8F4D2F12-E09B-9FFB-24CA-57973054054A}"/>
                </a:ext>
              </a:extLst>
            </p:cNvPr>
            <p:cNvSpPr/>
            <p:nvPr/>
          </p:nvSpPr>
          <p:spPr>
            <a:xfrm>
              <a:off x="402019" y="3937289"/>
              <a:ext cx="11201234" cy="2148465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0" y="0"/>
                  </a:moveTo>
                  <a:lnTo>
                    <a:pt x="11234420" y="0"/>
                  </a:lnTo>
                  <a:lnTo>
                    <a:pt x="11234420" y="2184400"/>
                  </a:lnTo>
                  <a:lnTo>
                    <a:pt x="0" y="218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D4CAA12E-7996-FEAA-BA99-0FBCB6849CD1}"/>
                </a:ext>
              </a:extLst>
            </p:cNvPr>
            <p:cNvSpPr/>
            <p:nvPr/>
          </p:nvSpPr>
          <p:spPr>
            <a:xfrm>
              <a:off x="385426" y="3244590"/>
              <a:ext cx="11234420" cy="3492045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11234420" y="0"/>
                  </a:moveTo>
                  <a:lnTo>
                    <a:pt x="0" y="0"/>
                  </a:lnTo>
                  <a:lnTo>
                    <a:pt x="0" y="2184399"/>
                  </a:lnTo>
                  <a:lnTo>
                    <a:pt x="11234420" y="2184399"/>
                  </a:lnTo>
                  <a:lnTo>
                    <a:pt x="11234420" y="0"/>
                  </a:lnTo>
                  <a:close/>
                </a:path>
              </a:pathLst>
            </a:custGeom>
            <a:solidFill>
              <a:srgbClr val="145431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</p:grpSp>
      <p:pic>
        <p:nvPicPr>
          <p:cNvPr id="3" name="object 3" descr="FG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2188"/>
            <a:ext cx="10058400" cy="291187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8662" y="2889129"/>
            <a:ext cx="22468840" cy="3452908"/>
            <a:chOff x="385426" y="3244590"/>
            <a:chExt cx="11234420" cy="3492045"/>
          </a:xfrm>
        </p:grpSpPr>
        <p:sp>
          <p:nvSpPr>
            <p:cNvPr id="6" name="object 6"/>
            <p:cNvSpPr/>
            <p:nvPr/>
          </p:nvSpPr>
          <p:spPr>
            <a:xfrm>
              <a:off x="402019" y="3937289"/>
              <a:ext cx="11201234" cy="2148465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0" y="0"/>
                  </a:moveTo>
                  <a:lnTo>
                    <a:pt x="11234420" y="0"/>
                  </a:lnTo>
                  <a:lnTo>
                    <a:pt x="11234420" y="2184400"/>
                  </a:lnTo>
                  <a:lnTo>
                    <a:pt x="0" y="218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385426" y="3244590"/>
              <a:ext cx="11234420" cy="3492045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11234420" y="0"/>
                  </a:moveTo>
                  <a:lnTo>
                    <a:pt x="0" y="0"/>
                  </a:lnTo>
                  <a:lnTo>
                    <a:pt x="0" y="2184399"/>
                  </a:lnTo>
                  <a:lnTo>
                    <a:pt x="11234420" y="2184399"/>
                  </a:lnTo>
                  <a:lnTo>
                    <a:pt x="11234420" y="0"/>
                  </a:lnTo>
                  <a:close/>
                </a:path>
              </a:pathLst>
            </a:custGeom>
            <a:solidFill>
              <a:srgbClr val="145431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F3E82D-D1D2-77B1-F9DE-3F1DE83D5BC8}"/>
              </a:ext>
            </a:extLst>
          </p:cNvPr>
          <p:cNvSpPr txBox="1"/>
          <p:nvPr/>
        </p:nvSpPr>
        <p:spPr>
          <a:xfrm>
            <a:off x="796290" y="1018395"/>
            <a:ext cx="8465820" cy="98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IDEIAS DE MELHORIAS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2F4B820-B4BC-DB70-6CE8-52BEEE9B3DD0}"/>
              </a:ext>
            </a:extLst>
          </p:cNvPr>
          <p:cNvSpPr txBox="1"/>
          <p:nvPr/>
        </p:nvSpPr>
        <p:spPr>
          <a:xfrm>
            <a:off x="862712" y="3297910"/>
            <a:ext cx="18985147" cy="246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4400" dirty="0">
                <a:solidFill>
                  <a:srgbClr val="FFFFFF"/>
                </a:solidFill>
              </a:rPr>
              <a:t>Fazer um cantinho kids na sala de </a:t>
            </a:r>
            <a:r>
              <a:rPr lang="pt-BR" altLang="pt-BR" sz="4400" dirty="0" err="1">
                <a:solidFill>
                  <a:srgbClr val="FFFFFF"/>
                </a:solidFill>
              </a:rPr>
              <a:t>Orto</a:t>
            </a:r>
            <a:r>
              <a:rPr lang="pt-BR" altLang="pt-BR" sz="4400" dirty="0">
                <a:solidFill>
                  <a:srgbClr val="FFFFFF"/>
                </a:solidFill>
              </a:rPr>
              <a:t> ou até mesmo na recepção, pra ser utilizado por todos (algo simples, uma mesinha e cadeira de plástico com livros para colorir e alguns brinquedos). </a:t>
            </a:r>
            <a:endParaRPr lang="pt-BR" sz="4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0FB0C2-C07B-D5D2-24A3-12D4FB6C8047}"/>
              </a:ext>
            </a:extLst>
          </p:cNvPr>
          <p:cNvSpPr txBox="1"/>
          <p:nvPr/>
        </p:nvSpPr>
        <p:spPr>
          <a:xfrm>
            <a:off x="661552" y="6681730"/>
            <a:ext cx="22546476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4400" dirty="0">
                <a:solidFill>
                  <a:srgbClr val="FFFFFF"/>
                </a:solidFill>
              </a:rPr>
              <a:t>Tirar fotos dos dentes no início do tratamento, pois quando algum paciente questiona que não está vendo mudanças e movimentação do aparelho; é interessante ter uma foto pra fazer comparações e mostrar o que está sendo trabalhado.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4800" dirty="0">
              <a:solidFill>
                <a:schemeClr val="bg1"/>
              </a:solidFill>
              <a:ea typeface="Poppins Medium" pitchFamily="2" charset="0"/>
              <a:cs typeface="Poppins Medium" pitchFamily="2" charset="0"/>
            </a:endParaRPr>
          </a:p>
          <a:p>
            <a:endParaRPr lang="pt-BR" sz="4800" dirty="0">
              <a:latin typeface="+mj-lt"/>
            </a:endParaRPr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6080C257-4D87-881A-A636-773EA09001FE}"/>
              </a:ext>
            </a:extLst>
          </p:cNvPr>
          <p:cNvGrpSpPr/>
          <p:nvPr/>
        </p:nvGrpSpPr>
        <p:grpSpPr>
          <a:xfrm>
            <a:off x="431848" y="9638146"/>
            <a:ext cx="22776180" cy="1928906"/>
            <a:chOff x="261620" y="4066966"/>
            <a:chExt cx="11388090" cy="349204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0DF3D091-3910-648A-790C-BE05EBE9B190}"/>
                </a:ext>
              </a:extLst>
            </p:cNvPr>
            <p:cNvSpPr/>
            <p:nvPr/>
          </p:nvSpPr>
          <p:spPr>
            <a:xfrm>
              <a:off x="415290" y="4271010"/>
              <a:ext cx="11234420" cy="2184400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0" y="0"/>
                  </a:moveTo>
                  <a:lnTo>
                    <a:pt x="11234420" y="0"/>
                  </a:lnTo>
                  <a:lnTo>
                    <a:pt x="11234420" y="2184400"/>
                  </a:lnTo>
                  <a:lnTo>
                    <a:pt x="0" y="218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E38AE562-C896-D4BE-A35D-0970B3B206AD}"/>
                </a:ext>
              </a:extLst>
            </p:cNvPr>
            <p:cNvSpPr/>
            <p:nvPr/>
          </p:nvSpPr>
          <p:spPr>
            <a:xfrm>
              <a:off x="261620" y="4066966"/>
              <a:ext cx="11234420" cy="3492045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11234420" y="0"/>
                  </a:moveTo>
                  <a:lnTo>
                    <a:pt x="0" y="0"/>
                  </a:lnTo>
                  <a:lnTo>
                    <a:pt x="0" y="2184399"/>
                  </a:lnTo>
                  <a:lnTo>
                    <a:pt x="11234420" y="2184399"/>
                  </a:lnTo>
                  <a:lnTo>
                    <a:pt x="11234420" y="0"/>
                  </a:lnTo>
                  <a:close/>
                </a:path>
              </a:pathLst>
            </a:custGeom>
            <a:solidFill>
              <a:srgbClr val="145431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3BC530E-A838-1D3E-6FE0-48B51938BE44}"/>
              </a:ext>
            </a:extLst>
          </p:cNvPr>
          <p:cNvSpPr txBox="1"/>
          <p:nvPr/>
        </p:nvSpPr>
        <p:spPr>
          <a:xfrm>
            <a:off x="851843" y="10222184"/>
            <a:ext cx="16683122" cy="17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4800" dirty="0">
                <a:solidFill>
                  <a:srgbClr val="FFFFFF"/>
                </a:solidFill>
              </a:rPr>
              <a:t>As cadeiras de acompanhante pra sala de </a:t>
            </a:r>
            <a:r>
              <a:rPr lang="pt-BR" altLang="pt-BR" sz="4800" dirty="0" err="1">
                <a:solidFill>
                  <a:srgbClr val="FFFFFF"/>
                </a:solidFill>
              </a:rPr>
              <a:t>Orto</a:t>
            </a:r>
            <a:r>
              <a:rPr lang="pt-BR" altLang="pt-BR" sz="4800" dirty="0">
                <a:solidFill>
                  <a:srgbClr val="FFFFFF"/>
                </a:solidFill>
              </a:rPr>
              <a:t> </a:t>
            </a:r>
            <a:endParaRPr lang="pt-BR" altLang="pt-BR" sz="4800" dirty="0">
              <a:solidFill>
                <a:srgbClr val="FFFFFF"/>
              </a:solidFill>
              <a:ea typeface="Poppins Medium" pitchFamily="2" charset="0"/>
              <a:cs typeface="Poppins Medium" pitchFamily="2" charset="0"/>
            </a:endParaRPr>
          </a:p>
          <a:p>
            <a:endParaRPr lang="pt-BR" sz="4800" dirty="0">
              <a:latin typeface="+mj-lt"/>
            </a:endParaRP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2EC74701-6173-E478-E985-20885BD8690F}"/>
              </a:ext>
            </a:extLst>
          </p:cNvPr>
          <p:cNvGrpSpPr/>
          <p:nvPr/>
        </p:nvGrpSpPr>
        <p:grpSpPr>
          <a:xfrm>
            <a:off x="435672" y="11623097"/>
            <a:ext cx="22776180" cy="1928906"/>
            <a:chOff x="261620" y="4066966"/>
            <a:chExt cx="11388090" cy="349204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9ABC93B9-04F5-C01F-3367-8843E71A4A8B}"/>
                </a:ext>
              </a:extLst>
            </p:cNvPr>
            <p:cNvSpPr/>
            <p:nvPr/>
          </p:nvSpPr>
          <p:spPr>
            <a:xfrm>
              <a:off x="415290" y="4271010"/>
              <a:ext cx="11234420" cy="2184400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0" y="0"/>
                  </a:moveTo>
                  <a:lnTo>
                    <a:pt x="11234420" y="0"/>
                  </a:lnTo>
                  <a:lnTo>
                    <a:pt x="11234420" y="2184400"/>
                  </a:lnTo>
                  <a:lnTo>
                    <a:pt x="0" y="218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2A4CF42B-94D5-67F0-1DBA-4FF0E65758D8}"/>
                </a:ext>
              </a:extLst>
            </p:cNvPr>
            <p:cNvSpPr/>
            <p:nvPr/>
          </p:nvSpPr>
          <p:spPr>
            <a:xfrm>
              <a:off x="261620" y="4066966"/>
              <a:ext cx="11234420" cy="3492045"/>
            </a:xfrm>
            <a:custGeom>
              <a:avLst/>
              <a:gdLst/>
              <a:ahLst/>
              <a:cxnLst/>
              <a:rect l="l" t="t" r="r" b="b"/>
              <a:pathLst>
                <a:path w="11234420" h="2184400">
                  <a:moveTo>
                    <a:pt x="11234420" y="0"/>
                  </a:moveTo>
                  <a:lnTo>
                    <a:pt x="0" y="0"/>
                  </a:lnTo>
                  <a:lnTo>
                    <a:pt x="0" y="2184399"/>
                  </a:lnTo>
                  <a:lnTo>
                    <a:pt x="11234420" y="2184399"/>
                  </a:lnTo>
                  <a:lnTo>
                    <a:pt x="11234420" y="0"/>
                  </a:lnTo>
                  <a:close/>
                </a:path>
              </a:pathLst>
            </a:custGeom>
            <a:solidFill>
              <a:srgbClr val="145431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F41AEF-CCCC-B925-1A44-ECECE07699C3}"/>
              </a:ext>
            </a:extLst>
          </p:cNvPr>
          <p:cNvSpPr txBox="1"/>
          <p:nvPr/>
        </p:nvSpPr>
        <p:spPr>
          <a:xfrm>
            <a:off x="779244" y="12172765"/>
            <a:ext cx="21943060" cy="90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4800" dirty="0">
                <a:solidFill>
                  <a:srgbClr val="FFFFFF"/>
                </a:solidFill>
              </a:rPr>
              <a:t>Algum tipo de ambientação pra sala do clínico</a:t>
            </a:r>
            <a:endParaRPr lang="pt-BR" sz="4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6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4383998" cy="13716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77213B6-11A3-7C8B-524A-764DACD47FAB}"/>
              </a:ext>
            </a:extLst>
          </p:cNvPr>
          <p:cNvSpPr/>
          <p:nvPr/>
        </p:nvSpPr>
        <p:spPr>
          <a:xfrm>
            <a:off x="0" y="3200400"/>
            <a:ext cx="24384000" cy="5334000"/>
          </a:xfrm>
          <a:prstGeom prst="rect">
            <a:avLst/>
          </a:prstGeom>
          <a:solidFill>
            <a:srgbClr val="193922"/>
          </a:solidFill>
          <a:ln>
            <a:solidFill>
              <a:srgbClr val="193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FFF463B-A4D2-F354-90C8-7296A5C20A6A}"/>
              </a:ext>
            </a:extLst>
          </p:cNvPr>
          <p:cNvSpPr/>
          <p:nvPr/>
        </p:nvSpPr>
        <p:spPr>
          <a:xfrm>
            <a:off x="12129796" y="5791200"/>
            <a:ext cx="3505200" cy="6705600"/>
          </a:xfrm>
          <a:prstGeom prst="rect">
            <a:avLst/>
          </a:prstGeom>
          <a:solidFill>
            <a:srgbClr val="193922"/>
          </a:solidFill>
          <a:ln>
            <a:solidFill>
              <a:srgbClr val="193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6" y="1"/>
            <a:ext cx="24383996" cy="13715998"/>
            <a:chOff x="0" y="0"/>
            <a:chExt cx="12191998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00" y="5943600"/>
              <a:ext cx="1612899" cy="673099"/>
            </a:xfrm>
            <a:prstGeom prst="rect">
              <a:avLst/>
            </a:prstGeom>
          </p:spPr>
        </p:pic>
      </p:grpSp>
      <p:grpSp>
        <p:nvGrpSpPr>
          <p:cNvPr id="22" name="Agrupar 4">
            <a:extLst>
              <a:ext uri="{FF2B5EF4-FFF2-40B4-BE49-F238E27FC236}">
                <a16:creationId xmlns:a16="http://schemas.microsoft.com/office/drawing/2014/main" id="{4A3C2871-6EC7-73F9-94E7-098C73DDEC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3" name="Agrupar 3">
              <a:extLst>
                <a:ext uri="{FF2B5EF4-FFF2-40B4-BE49-F238E27FC236}">
                  <a16:creationId xmlns:a16="http://schemas.microsoft.com/office/drawing/2014/main" id="{87CC43FB-C21B-8B18-5294-8782E1824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AE8A0479-2BD7-F833-1C6B-475511991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9DE90EE-2325-23E5-5826-3DEA42507A94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BA7DEAC-349C-1325-91E2-D0FB33565EF2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CF00844D-1456-FE46-F5F5-8212ECF2EB34}"/>
              </a:ext>
            </a:extLst>
          </p:cNvPr>
          <p:cNvSpPr/>
          <p:nvPr/>
        </p:nvSpPr>
        <p:spPr>
          <a:xfrm>
            <a:off x="1" y="373875"/>
            <a:ext cx="9336958" cy="86995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000" b="1" dirty="0">
                <a:solidFill>
                  <a:prstClr val="white"/>
                </a:solidFill>
              </a:rPr>
              <a:t>GP- RECEPÇÃO</a:t>
            </a:r>
          </a:p>
        </p:txBody>
      </p:sp>
      <p:grpSp>
        <p:nvGrpSpPr>
          <p:cNvPr id="14" name="Agrupar 4">
            <a:extLst>
              <a:ext uri="{FF2B5EF4-FFF2-40B4-BE49-F238E27FC236}">
                <a16:creationId xmlns:a16="http://schemas.microsoft.com/office/drawing/2014/main" id="{ACDCC37E-1BF4-B92E-7723-36EC9E7E73C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15" name="Agrupar 3">
              <a:extLst>
                <a:ext uri="{FF2B5EF4-FFF2-40B4-BE49-F238E27FC236}">
                  <a16:creationId xmlns:a16="http://schemas.microsoft.com/office/drawing/2014/main" id="{7609CCEA-D98A-A5FA-816B-CB45F587C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44B9A007-4D99-97F7-12B9-FB303CFEC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D725256E-A5F5-5A20-5057-A89388D2809E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5FC4DE1-EAB6-9DDE-E8C7-86288A589EF3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Agrupar 4">
            <a:extLst>
              <a:ext uri="{FF2B5EF4-FFF2-40B4-BE49-F238E27FC236}">
                <a16:creationId xmlns:a16="http://schemas.microsoft.com/office/drawing/2014/main" id="{63307337-E882-4C9A-5BA6-10437427A1B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961413"/>
            <a:ext cx="10855206" cy="1017078"/>
            <a:chOff x="0" y="5978856"/>
            <a:chExt cx="3448050" cy="317500"/>
          </a:xfrm>
        </p:grpSpPr>
        <p:grpSp>
          <p:nvGrpSpPr>
            <p:cNvPr id="29" name="Agrupar 3">
              <a:extLst>
                <a:ext uri="{FF2B5EF4-FFF2-40B4-BE49-F238E27FC236}">
                  <a16:creationId xmlns:a16="http://schemas.microsoft.com/office/drawing/2014/main" id="{18DFEEB6-742A-8201-F465-1D80C94FB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978856"/>
              <a:ext cx="3448050" cy="317500"/>
              <a:chOff x="0" y="6377895"/>
              <a:chExt cx="3448050" cy="317500"/>
            </a:xfrm>
          </p:grpSpPr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F5C5DDDD-E6FE-2BC9-9E49-9A619746A2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536645"/>
                <a:ext cx="327025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5EE16504-D518-43C9-ADF9-EB509BAC869D}"/>
                  </a:ext>
                </a:extLst>
              </p:cNvPr>
              <p:cNvSpPr/>
              <p:nvPr/>
            </p:nvSpPr>
            <p:spPr>
              <a:xfrm rot="10800000">
                <a:off x="3130550" y="6377895"/>
                <a:ext cx="317500" cy="3175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hangingPunct="1">
                  <a:defRPr/>
                </a:pPr>
                <a:endParaRPr lang="pt-BR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0ED052-1031-90D8-00D6-DCB76A8ED221}"/>
                </a:ext>
              </a:extLst>
            </p:cNvPr>
            <p:cNvSpPr/>
            <p:nvPr/>
          </p:nvSpPr>
          <p:spPr>
            <a:xfrm rot="10800000" flipV="1">
              <a:off x="3244850" y="6089981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pt-BR" sz="240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3F1821A-F7F9-9A24-76FF-8CF8C30FB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741299"/>
              </p:ext>
            </p:extLst>
          </p:nvPr>
        </p:nvGraphicFramePr>
        <p:xfrm>
          <a:off x="275534" y="2360176"/>
          <a:ext cx="10289520" cy="969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4605142-7AF1-4B07-3003-A461025F9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535477"/>
              </p:ext>
            </p:extLst>
          </p:nvPr>
        </p:nvGraphicFramePr>
        <p:xfrm>
          <a:off x="6904704" y="1641531"/>
          <a:ext cx="16256000" cy="1083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55300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Questrial Regular"/>
        <a:ea typeface="Questrial Regular"/>
        <a:cs typeface="Questrial Regular"/>
      </a:majorFont>
      <a:minorFont>
        <a:latin typeface="Questrial Regular"/>
        <a:ea typeface="Questrial Regular"/>
        <a:cs typeface="Questrial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8313774"/>
            <a:lumOff val="-52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0137" tIns="30137" rIns="30137" bIns="30137" numCol="1" spcCol="38100" rtlCol="0" anchor="ctr">
        <a:spAutoFit/>
      </a:bodyPr>
      <a:lstStyle>
        <a:defPPr marL="0" marR="0" indent="0" algn="ctr" defTabSz="10953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51118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Questrial Regular"/>
        <a:ea typeface="Questrial Regular"/>
        <a:cs typeface="Questrial Regular"/>
      </a:majorFont>
      <a:minorFont>
        <a:latin typeface="Questrial Regular"/>
        <a:ea typeface="Questrial Regular"/>
        <a:cs typeface="Questrial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8313774"/>
            <a:lumOff val="-52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0137" tIns="30137" rIns="30137" bIns="30137" numCol="1" spcCol="38100" rtlCol="0" anchor="ctr">
        <a:spAutoFit/>
      </a:bodyPr>
      <a:lstStyle>
        <a:defPPr marL="0" marR="0" indent="0" algn="ctr" defTabSz="10953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51118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6950</TotalTime>
  <Words>268</Words>
  <Application>Microsoft Office PowerPoint</Application>
  <PresentationFormat>Personalizar</PresentationFormat>
  <Paragraphs>50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Helvetica Neue</vt:lpstr>
      <vt:lpstr>Lato Bold</vt:lpstr>
      <vt:lpstr>Lato Regular</vt:lpstr>
      <vt:lpstr>Questrial Regular</vt:lpstr>
      <vt:lpstr>Tahoma</vt:lpstr>
      <vt:lpstr>21_BasicWhite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Silva</dc:creator>
  <cp:lastModifiedBy>c.miranda</cp:lastModifiedBy>
  <cp:revision>77</cp:revision>
  <dcterms:modified xsi:type="dcterms:W3CDTF">2023-06-19T14:41:09Z</dcterms:modified>
</cp:coreProperties>
</file>